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6" r:id="rId4"/>
    <p:sldId id="267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6" r:id="rId15"/>
    <p:sldId id="287" r:id="rId16"/>
    <p:sldId id="289" r:id="rId17"/>
    <p:sldId id="290" r:id="rId18"/>
    <p:sldId id="291" r:id="rId19"/>
    <p:sldId id="292" r:id="rId20"/>
    <p:sldId id="295" r:id="rId21"/>
    <p:sldId id="296" r:id="rId22"/>
  </p:sldIdLst>
  <p:sldSz cx="18288000" cy="10287000"/>
  <p:notesSz cx="6858000" cy="9144000"/>
  <p:embeddedFontLst>
    <p:embeddedFont>
      <p:font typeface="Nanum Gothic" charset="-127"/>
      <p:regular r:id="rId24"/>
      <p:bold r:id="rId25"/>
    </p:embeddedFont>
    <p:embeddedFont>
      <p:font typeface="Calibri" pitchFamily="34" charset="0"/>
      <p:regular r:id="rId26"/>
      <p:bold r:id="rId27"/>
      <p:italic r:id="rId28"/>
      <p:boldItalic r:id="rId29"/>
    </p:embeddedFont>
    <p:embeddedFont>
      <p:font typeface="Verdana" pitchFamily="34" charset="0"/>
      <p:regular r:id="rId30"/>
      <p:bold r:id="rId31"/>
      <p:italic r:id="rId32"/>
      <p:boldItalic r:id="rId33"/>
    </p:embeddedFont>
    <p:embeddedFont>
      <p:font typeface="Helvetica Neue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iHWCr932x7wG9w2wPrnmC2228P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D1CFCDE0-ED1A-4293-8E80-85B2EDF9FD00}">
  <a:tblStyle styleId="{D1CFCDE0-ED1A-4293-8E80-85B2EDF9FD0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ABA82A6-0E5B-4952-81AD-18EA157F38A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154" autoAdjust="0"/>
  </p:normalViewPr>
  <p:slideViewPr>
    <p:cSldViewPr snapToGrid="0">
      <p:cViewPr varScale="1">
        <p:scale>
          <a:sx n="54" d="100"/>
          <a:sy n="54" d="100"/>
        </p:scale>
        <p:origin x="-706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59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7dd7cfca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g347dd7cfca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50" name="Google Shape;4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2" name="Google Shape;46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47dd7cfcaa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69" name="Google Shape;469;g347dd7cfcaa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7" name="Google Shape;4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47dd7cfcaa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46" name="Google Shape;546;g347dd7cfcaa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47dd7cfcaa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55" name="Google Shape;555;g347dd7cfcaa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7" name="Google Shape;5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/>
          </a:p>
        </p:txBody>
      </p:sp>
      <p:sp>
        <p:nvSpPr>
          <p:cNvPr id="584" name="Google Shape;5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50bc12f97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/>
          </a:p>
        </p:txBody>
      </p:sp>
      <p:sp>
        <p:nvSpPr>
          <p:cNvPr id="596" name="Google Shape;596;g350bc12f97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/>
          </a:p>
        </p:txBody>
      </p:sp>
      <p:sp>
        <p:nvSpPr>
          <p:cNvPr id="607" name="Google Shape;6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47ab7d2c7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9" name="Google Shape;639;g347ab7d2c7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47dd7cfcaa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7" name="Google Shape;647;g347dd7cfcaa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33" name="Google Shape;23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03" name="Google Shape;40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17" name="Google Shape;41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25" name="Google Shape;42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38" name="Google Shape;43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0" name="Google Shape;30;p4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1" name="Google Shape;31;p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5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" name="Google Shape;38;p5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5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5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5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Gothic"/>
              <a:buNone/>
              <a:defRPr sz="4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"/>
              <a:buChar char="•"/>
              <a:defRPr sz="32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Char char="–"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  <a:defRPr sz="2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–"/>
              <a:defRPr sz="20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»"/>
              <a:defRPr sz="20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  <a:defRPr sz="20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  <a:defRPr sz="20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  <a:defRPr sz="20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  <a:defRPr sz="20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8" name="Google Shape;8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73C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g347dd7cfcaa_1_38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 rot="1980000">
            <a:off x="6134100" y="-2387600"/>
            <a:ext cx="2679700" cy="4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347dd7cfcaa_1_38"/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rot="-1680000">
            <a:off x="16230600" y="4851400"/>
            <a:ext cx="1752600" cy="43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347dd7cfcaa_1_38"/>
          <p:cNvPicPr preferRelativeResize="0"/>
          <p:nvPr/>
        </p:nvPicPr>
        <p:blipFill rotWithShape="1">
          <a:blip r:embed="rId5">
            <a:alphaModFix amt="27000"/>
          </a:blip>
          <a:srcRect/>
          <a:stretch/>
        </p:blipFill>
        <p:spPr>
          <a:xfrm rot="-1200000">
            <a:off x="3695700" y="7073900"/>
            <a:ext cx="23622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347dd7cfcaa_1_38"/>
          <p:cNvPicPr preferRelativeResize="0"/>
          <p:nvPr/>
        </p:nvPicPr>
        <p:blipFill rotWithShape="1">
          <a:blip r:embed="rId6">
            <a:alphaModFix amt="27000"/>
          </a:blip>
          <a:srcRect/>
          <a:stretch/>
        </p:blipFill>
        <p:spPr>
          <a:xfrm rot="-2220001">
            <a:off x="11861800" y="-1663700"/>
            <a:ext cx="236220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347dd7cfcaa_1_38"/>
          <p:cNvPicPr preferRelativeResize="0"/>
          <p:nvPr/>
        </p:nvPicPr>
        <p:blipFill rotWithShape="1">
          <a:blip r:embed="rId7">
            <a:alphaModFix amt="27000"/>
          </a:blip>
          <a:srcRect/>
          <a:stretch/>
        </p:blipFill>
        <p:spPr>
          <a:xfrm>
            <a:off x="1600200" y="2870200"/>
            <a:ext cx="26797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347dd7cfcaa_1_38"/>
          <p:cNvPicPr preferRelativeResize="0"/>
          <p:nvPr/>
        </p:nvPicPr>
        <p:blipFill rotWithShape="1">
          <a:blip r:embed="rId8">
            <a:alphaModFix amt="27000"/>
          </a:blip>
          <a:srcRect/>
          <a:stretch/>
        </p:blipFill>
        <p:spPr>
          <a:xfrm rot="1740000">
            <a:off x="11176000" y="7086600"/>
            <a:ext cx="3251200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347dd7cfcaa_1_38"/>
          <p:cNvPicPr preferRelativeResize="0"/>
          <p:nvPr/>
        </p:nvPicPr>
        <p:blipFill rotWithShape="1">
          <a:blip r:embed="rId9">
            <a:alphaModFix amt="27000"/>
          </a:blip>
          <a:srcRect/>
          <a:stretch/>
        </p:blipFill>
        <p:spPr>
          <a:xfrm>
            <a:off x="13563600" y="4787900"/>
            <a:ext cx="1485900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347dd7cfcaa_1_38"/>
          <p:cNvPicPr preferRelativeResize="0"/>
          <p:nvPr/>
        </p:nvPicPr>
        <p:blipFill rotWithShape="1">
          <a:blip r:embed="rId10">
            <a:alphaModFix amt="27000"/>
          </a:blip>
          <a:srcRect/>
          <a:stretch/>
        </p:blipFill>
        <p:spPr>
          <a:xfrm>
            <a:off x="6769100" y="9017000"/>
            <a:ext cx="2032000" cy="18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347dd7cfcaa_1_38"/>
          <p:cNvPicPr preferRelativeResize="0"/>
          <p:nvPr/>
        </p:nvPicPr>
        <p:blipFill rotWithShape="1">
          <a:blip r:embed="rId11">
            <a:alphaModFix amt="27000"/>
          </a:blip>
          <a:srcRect/>
          <a:stretch/>
        </p:blipFill>
        <p:spPr>
          <a:xfrm rot="-1080000">
            <a:off x="-711200" y="-546100"/>
            <a:ext cx="2730500" cy="3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347dd7cfcaa_1_38"/>
          <p:cNvPicPr preferRelativeResize="0"/>
          <p:nvPr/>
        </p:nvPicPr>
        <p:blipFill rotWithShape="1">
          <a:blip r:embed="rId12">
            <a:alphaModFix amt="18000"/>
          </a:blip>
          <a:srcRect l="30328"/>
          <a:stretch/>
        </p:blipFill>
        <p:spPr>
          <a:xfrm>
            <a:off x="0" y="5219700"/>
            <a:ext cx="2946400" cy="3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347dd7cfcaa_1_38"/>
          <p:cNvPicPr preferRelativeResize="0"/>
          <p:nvPr/>
        </p:nvPicPr>
        <p:blipFill rotWithShape="1">
          <a:blip r:embed="rId7">
            <a:alphaModFix amt="27000"/>
          </a:blip>
          <a:srcRect/>
          <a:stretch/>
        </p:blipFill>
        <p:spPr>
          <a:xfrm>
            <a:off x="15379700" y="1892300"/>
            <a:ext cx="2679700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347dd7cfcaa_1_38"/>
          <p:cNvSpPr txBox="1"/>
          <p:nvPr/>
        </p:nvSpPr>
        <p:spPr>
          <a:xfrm>
            <a:off x="3661850" y="2054775"/>
            <a:ext cx="12523800" cy="4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0"/>
              <a:buFont typeface="Arial"/>
              <a:buNone/>
            </a:pPr>
            <a:r>
              <a:rPr lang="en-US" sz="9900" b="1" i="0" u="none" strike="noStrike" cap="none">
                <a:solidFill>
                  <a:srgbClr val="E0EAC6"/>
                </a:solidFill>
                <a:latin typeface="Nanum Gothic"/>
                <a:ea typeface="Nanum Gothic"/>
                <a:cs typeface="Nanum Gothic"/>
                <a:sym typeface="Nanum Gothic"/>
              </a:rPr>
              <a:t>AI 푸드닥터 (푸닥)</a:t>
            </a:r>
            <a:endParaRPr sz="9900" b="1" i="0" u="none" strike="noStrike" cap="none">
              <a:solidFill>
                <a:srgbClr val="E0EAC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 b="1" i="0" u="none" strike="noStrike" cap="none">
                <a:solidFill>
                  <a:srgbClr val="E0EAC6"/>
                </a:solidFill>
                <a:latin typeface="Nanum Gothic"/>
                <a:ea typeface="Nanum Gothic"/>
                <a:cs typeface="Nanum Gothic"/>
                <a:sym typeface="Nanum Gothic"/>
              </a:rPr>
              <a:t>LLM 기반 개별 맞춤형 식단 구독 서비스</a:t>
            </a:r>
            <a:endParaRPr sz="11600" b="1" i="0" u="none" strike="noStrike" cap="none">
              <a:solidFill>
                <a:srgbClr val="E0EAC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" name="Google Shape;90;g347dd7cfcaa_1_38"/>
          <p:cNvSpPr txBox="1"/>
          <p:nvPr/>
        </p:nvSpPr>
        <p:spPr>
          <a:xfrm>
            <a:off x="13237698" y="7069540"/>
            <a:ext cx="2961174" cy="742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2900" b="1" i="0" u="none" strike="noStrike" cap="none" dirty="0" smtClean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지원자</a:t>
            </a:r>
            <a:r>
              <a:rPr lang="en-US" sz="2900" b="1" i="0" u="none" strike="noStrike" cap="none" dirty="0" smtClean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: </a:t>
            </a:r>
            <a:r>
              <a:rPr lang="en-US" sz="2900" b="1" i="0" u="none" strike="noStrike" cap="none" dirty="0" err="1" smtClean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서주혁</a:t>
            </a:r>
            <a:endParaRPr sz="3900" b="1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1" name="Google Shape;91;g347dd7cfcaa_1_3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72100" y="3613463"/>
            <a:ext cx="4908525" cy="636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7"/>
          <p:cNvSpPr txBox="1"/>
          <p:nvPr/>
        </p:nvSpPr>
        <p:spPr>
          <a:xfrm>
            <a:off x="518600" y="234537"/>
            <a:ext cx="552025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DB 테이블 구조</a:t>
            </a:r>
            <a:endParaRPr sz="40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4" name="Google Shape;454;p37"/>
          <p:cNvSpPr txBox="1"/>
          <p:nvPr/>
        </p:nvSpPr>
        <p:spPr>
          <a:xfrm>
            <a:off x="17449800" y="9626600"/>
            <a:ext cx="469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61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4613" y="1446662"/>
            <a:ext cx="16638781" cy="8701238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7"/>
          <p:cNvSpPr/>
          <p:nvPr/>
        </p:nvSpPr>
        <p:spPr>
          <a:xfrm>
            <a:off x="543600" y="1736000"/>
            <a:ext cx="7752000" cy="3142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7" name="Google Shape;457;p37"/>
          <p:cNvSpPr txBox="1"/>
          <p:nvPr/>
        </p:nvSpPr>
        <p:spPr>
          <a:xfrm>
            <a:off x="10660175" y="6151600"/>
            <a:ext cx="6368100" cy="877200"/>
          </a:xfrm>
          <a:prstGeom prst="rect">
            <a:avLst/>
          </a:prstGeom>
          <a:solidFill>
            <a:srgbClr val="F4CCCC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 AI 챗봇 관련</a:t>
            </a:r>
            <a:endParaRPr sz="45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8" name="Google Shape;458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9825" y="7376275"/>
            <a:ext cx="10458450" cy="21145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9" name="Google Shape;459;p37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en-US" sz="1800" b="1" i="0" u="none" strike="noStrike" cap="none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처리</a:t>
            </a:r>
            <a:endParaRPr sz="18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3"/>
          <p:cNvSpPr txBox="1"/>
          <p:nvPr/>
        </p:nvSpPr>
        <p:spPr>
          <a:xfrm>
            <a:off x="17449800" y="9626600"/>
            <a:ext cx="469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61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3"/>
          <p:cNvSpPr txBox="1"/>
          <p:nvPr/>
        </p:nvSpPr>
        <p:spPr>
          <a:xfrm>
            <a:off x="982639" y="4144983"/>
            <a:ext cx="16049767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lang="en-US" sz="7200" b="1" i="0" u="none" strike="noStrike" cap="none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-US" sz="72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최종</a:t>
            </a:r>
            <a:r>
              <a:rPr lang="en-US" sz="72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72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구조</a:t>
            </a:r>
            <a:r>
              <a:rPr lang="en-US" sz="72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72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설계</a:t>
            </a:r>
            <a:r>
              <a:rPr lang="en-US" sz="72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및 </a:t>
            </a:r>
            <a:r>
              <a:rPr lang="en-US" sz="72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적용</a:t>
            </a:r>
            <a:r>
              <a:rPr lang="en-US" sz="72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72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기술</a:t>
            </a:r>
            <a:r>
              <a:rPr lang="en-US" sz="72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72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요약</a:t>
            </a:r>
            <a:endParaRPr sz="72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g347dd7cfcaa_0_2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347dd7cfcaa_0_273"/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구현 _ sLLM 파인튜닝, RAG</a:t>
            </a:r>
            <a:endParaRPr sz="4000" b="1" i="0" u="none" strike="noStrike" cap="non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3" name="Google Shape;473;g347dd7cfcaa_0_273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lang="en-US" sz="1800" b="1" i="0" u="none" strike="noStrike" cap="none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최종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구조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설계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및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적용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기술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요약</a:t>
            </a:r>
            <a:endParaRPr sz="18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474" name="Google Shape;474;g347dd7cfcaa_0_273"/>
          <p:cNvGraphicFramePr/>
          <p:nvPr/>
        </p:nvGraphicFramePr>
        <p:xfrm>
          <a:off x="10353097" y="3259788"/>
          <a:ext cx="7295400" cy="4673100"/>
        </p:xfrm>
        <a:graphic>
          <a:graphicData uri="http://schemas.openxmlformats.org/drawingml/2006/table">
            <a:tbl>
              <a:tblPr>
                <a:noFill/>
                <a:tableStyleId>{D1CFCDE0-ED1A-4293-8E80-85B2EDF9FD00}</a:tableStyleId>
              </a:tblPr>
              <a:tblGrid>
                <a:gridCol w="2431800"/>
                <a:gridCol w="2431800"/>
                <a:gridCol w="2431800"/>
              </a:tblGrid>
              <a:tr h="778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구성요소</a:t>
                      </a: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6350" marR="66350" marT="265450" marB="66350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E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기술 스택</a:t>
                      </a: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6350" marR="66350" marT="265450" marB="66350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E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역할 설명</a:t>
                      </a: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6350" marR="66350" marT="265450" marB="66350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EBE"/>
                    </a:solidFill>
                  </a:tcPr>
                </a:tc>
              </a:tr>
              <a:tr h="778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문서 임베딩</a:t>
                      </a: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6350" marR="66350" marT="265450" marB="66350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OpenAI </a:t>
                      </a: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Embedding API</a:t>
                      </a: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6350" marR="66350" marT="66350" marB="66350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문서 벡터화</a:t>
                      </a: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6350" marR="66350" marT="265450" marB="66350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78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벡터 검색</a:t>
                      </a: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6350" marR="66350" marT="265450" marB="66350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ChromaDB</a:t>
                      </a: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6350" marR="66350" marT="199075" marB="66350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유사 문서 검색</a:t>
                      </a: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6350" marR="66350" marT="265450" marB="66350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78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검색 흐름 제어</a:t>
                      </a: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6350" marR="66350" marT="265450" marB="66350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LangChain</a:t>
                      </a: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6350" marR="66350" marT="265450" marB="66350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Retriever 구성, Prompt 처리</a:t>
                      </a: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6350" marR="66350" marT="132725" marB="66350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78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API 서버</a:t>
                      </a: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6350" marR="66350" marT="265450" marB="66350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FastAPI</a:t>
                      </a: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6350" marR="66350" marT="265450" marB="66350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사용자 요청 처리</a:t>
                      </a: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6350" marR="66350" marT="265450" marB="66350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78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응답 생성</a:t>
                      </a: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6350" marR="66350" marT="265450" marB="66350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OpenAI API / RUNPOD</a:t>
                      </a: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6350" marR="66350" marT="66350" marB="66350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자연어 응답 생성</a:t>
                      </a: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66350" marR="66350" marT="265450" marB="66350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75" name="Google Shape;475;g347dd7cfcaa_0_273"/>
          <p:cNvGrpSpPr/>
          <p:nvPr/>
        </p:nvGrpSpPr>
        <p:grpSpPr>
          <a:xfrm>
            <a:off x="966976" y="3115336"/>
            <a:ext cx="8561816" cy="5401545"/>
            <a:chOff x="2754838" y="1778438"/>
            <a:chExt cx="13185662" cy="8097831"/>
          </a:xfrm>
        </p:grpSpPr>
        <p:sp>
          <p:nvSpPr>
            <p:cNvPr id="476" name="Google Shape;476;g347dd7cfcaa_0_273"/>
            <p:cNvSpPr/>
            <p:nvPr/>
          </p:nvSpPr>
          <p:spPr>
            <a:xfrm>
              <a:off x="9597625" y="5132925"/>
              <a:ext cx="430800" cy="7299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CF4D6"/>
            </a:solidFill>
            <a:ln w="38100" cap="flat" cmpd="sng">
              <a:solidFill>
                <a:srgbClr val="D0E7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grpSp>
          <p:nvGrpSpPr>
            <p:cNvPr id="477" name="Google Shape;477;g347dd7cfcaa_0_273"/>
            <p:cNvGrpSpPr/>
            <p:nvPr/>
          </p:nvGrpSpPr>
          <p:grpSpPr>
            <a:xfrm>
              <a:off x="7676225" y="1785100"/>
              <a:ext cx="3956700" cy="3209100"/>
              <a:chOff x="7045350" y="1608525"/>
              <a:chExt cx="3956700" cy="3209100"/>
            </a:xfrm>
          </p:grpSpPr>
          <p:sp>
            <p:nvSpPr>
              <p:cNvPr id="478" name="Google Shape;478;g347dd7cfcaa_0_273"/>
              <p:cNvSpPr/>
              <p:nvPr/>
            </p:nvSpPr>
            <p:spPr>
              <a:xfrm>
                <a:off x="7045350" y="1608525"/>
                <a:ext cx="3956700" cy="3209100"/>
              </a:xfrm>
              <a:prstGeom prst="rect">
                <a:avLst/>
              </a:prstGeom>
              <a:noFill/>
              <a:ln w="76200" cap="flat" cmpd="sng">
                <a:solidFill>
                  <a:srgbClr val="E0EA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pic>
            <p:nvPicPr>
              <p:cNvPr id="479" name="Google Shape;479;g347dd7cfcaa_0_27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308250" y="2437473"/>
                <a:ext cx="3411572" cy="906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0" name="Google Shape;480;g347dd7cfcaa_0_27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210989" y="3429000"/>
                <a:ext cx="1866019" cy="107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1" name="Google Shape;481;g347dd7cfcaa_0_273"/>
              <p:cNvSpPr/>
              <p:nvPr/>
            </p:nvSpPr>
            <p:spPr>
              <a:xfrm>
                <a:off x="7045350" y="1608525"/>
                <a:ext cx="2330700" cy="596400"/>
              </a:xfrm>
              <a:prstGeom prst="rect">
                <a:avLst/>
              </a:prstGeom>
              <a:solidFill>
                <a:srgbClr val="ECF4D6"/>
              </a:solidFill>
              <a:ln w="76200" cap="flat" cmpd="sng">
                <a:solidFill>
                  <a:srgbClr val="E0EA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파인튜닝</a:t>
                </a:r>
                <a:endParaRPr sz="2000" b="1" i="0" u="none" strike="noStrike" cap="non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grpSp>
          <p:nvGrpSpPr>
            <p:cNvPr id="482" name="Google Shape;482;g347dd7cfcaa_0_273"/>
            <p:cNvGrpSpPr/>
            <p:nvPr/>
          </p:nvGrpSpPr>
          <p:grpSpPr>
            <a:xfrm>
              <a:off x="2754838" y="1778438"/>
              <a:ext cx="3956700" cy="3222413"/>
              <a:chOff x="1409113" y="5822900"/>
              <a:chExt cx="3956700" cy="3222413"/>
            </a:xfrm>
          </p:grpSpPr>
          <p:grpSp>
            <p:nvGrpSpPr>
              <p:cNvPr id="483" name="Google Shape;483;g347dd7cfcaa_0_273"/>
              <p:cNvGrpSpPr/>
              <p:nvPr/>
            </p:nvGrpSpPr>
            <p:grpSpPr>
              <a:xfrm>
                <a:off x="1409113" y="5822900"/>
                <a:ext cx="3956700" cy="3222413"/>
                <a:chOff x="5945588" y="-159400"/>
                <a:chExt cx="3956700" cy="3222413"/>
              </a:xfrm>
            </p:grpSpPr>
            <p:sp>
              <p:nvSpPr>
                <p:cNvPr id="484" name="Google Shape;484;g347dd7cfcaa_0_273"/>
                <p:cNvSpPr/>
                <p:nvPr/>
              </p:nvSpPr>
              <p:spPr>
                <a:xfrm>
                  <a:off x="5945588" y="-146087"/>
                  <a:ext cx="3956700" cy="3209100"/>
                </a:xfrm>
                <a:prstGeom prst="rect">
                  <a:avLst/>
                </a:prstGeom>
                <a:noFill/>
                <a:ln w="76200" cap="flat" cmpd="sng">
                  <a:solidFill>
                    <a:srgbClr val="E0EA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50"/>
                    <a:buFont typeface="Arial"/>
                    <a:buNone/>
                  </a:pPr>
                  <a:endParaRPr sz="1050" b="0" i="0" u="none" strike="noStrike" cap="none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endParaRPr>
                </a:p>
              </p:txBody>
            </p:sp>
            <p:sp>
              <p:nvSpPr>
                <p:cNvPr id="485" name="Google Shape;485;g347dd7cfcaa_0_273"/>
                <p:cNvSpPr/>
                <p:nvPr/>
              </p:nvSpPr>
              <p:spPr>
                <a:xfrm>
                  <a:off x="5945600" y="-159400"/>
                  <a:ext cx="2330700" cy="596400"/>
                </a:xfrm>
                <a:prstGeom prst="rect">
                  <a:avLst/>
                </a:prstGeom>
                <a:solidFill>
                  <a:srgbClr val="ECF4D6"/>
                </a:solidFill>
                <a:ln w="76200" cap="flat" cmpd="sng">
                  <a:solidFill>
                    <a:srgbClr val="E0EA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lang="en-US" sz="2000" b="1" i="0" u="none" strike="noStrike" cap="none">
                      <a:solidFill>
                        <a:srgbClr val="000000"/>
                      </a:solidFill>
                      <a:latin typeface="Nanum Gothic"/>
                      <a:ea typeface="Nanum Gothic"/>
                      <a:cs typeface="Nanum Gothic"/>
                      <a:sym typeface="Nanum Gothic"/>
                    </a:rPr>
                    <a:t>sLLM</a:t>
                  </a:r>
                  <a:endParaRPr sz="2000" b="1" i="0" u="none" strike="noStrike" cap="none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endParaRPr>
                </a:p>
              </p:txBody>
            </p:sp>
          </p:grpSp>
          <p:pic>
            <p:nvPicPr>
              <p:cNvPr id="486" name="Google Shape;486;g347dd7cfcaa_0_27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950375" y="6887700"/>
                <a:ext cx="2874200" cy="1497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87" name="Google Shape;487;g347dd7cfcaa_0_273"/>
            <p:cNvSpPr/>
            <p:nvPr/>
          </p:nvSpPr>
          <p:spPr>
            <a:xfrm>
              <a:off x="7387975" y="6001550"/>
              <a:ext cx="4850100" cy="906900"/>
            </a:xfrm>
            <a:prstGeom prst="rect">
              <a:avLst/>
            </a:prstGeom>
            <a:solidFill>
              <a:srgbClr val="ECF4D6"/>
            </a:solidFill>
            <a:ln w="76200" cap="flat" cmpd="sng">
              <a:solidFill>
                <a:srgbClr val="E0EA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(식단 설계에) 특화된 sLLM</a:t>
              </a:r>
              <a:endPara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88" name="Google Shape;488;g347dd7cfcaa_0_273"/>
            <p:cNvSpPr/>
            <p:nvPr/>
          </p:nvSpPr>
          <p:spPr>
            <a:xfrm>
              <a:off x="9597625" y="7027625"/>
              <a:ext cx="430800" cy="7299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CF4D6"/>
            </a:solidFill>
            <a:ln w="38100" cap="flat" cmpd="sng">
              <a:solidFill>
                <a:srgbClr val="D0E7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grpSp>
          <p:nvGrpSpPr>
            <p:cNvPr id="489" name="Google Shape;489;g347dd7cfcaa_0_273"/>
            <p:cNvGrpSpPr/>
            <p:nvPr/>
          </p:nvGrpSpPr>
          <p:grpSpPr>
            <a:xfrm>
              <a:off x="8195203" y="7876957"/>
              <a:ext cx="3298617" cy="1999312"/>
              <a:chOff x="7489925" y="8181500"/>
              <a:chExt cx="2478300" cy="1610400"/>
            </a:xfrm>
          </p:grpSpPr>
          <p:sp>
            <p:nvSpPr>
              <p:cNvPr id="490" name="Google Shape;490;g347dd7cfcaa_0_273"/>
              <p:cNvSpPr/>
              <p:nvPr/>
            </p:nvSpPr>
            <p:spPr>
              <a:xfrm>
                <a:off x="7489925" y="8181500"/>
                <a:ext cx="2478300" cy="1610400"/>
              </a:xfrm>
              <a:prstGeom prst="rect">
                <a:avLst/>
              </a:prstGeom>
              <a:solidFill>
                <a:srgbClr val="ECF4D6"/>
              </a:solidFill>
              <a:ln w="76200" cap="flat" cmpd="sng">
                <a:solidFill>
                  <a:srgbClr val="E0EA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54864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챗봇</a:t>
                </a:r>
                <a:endParaRPr sz="1800" b="1" i="0" u="none" strike="noStrike" cap="non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pic>
            <p:nvPicPr>
              <p:cNvPr id="491" name="Google Shape;491;g347dd7cfcaa_0_273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flipH="1">
                <a:off x="8658085" y="8281313"/>
                <a:ext cx="1104396" cy="14107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92" name="Google Shape;492;g347dd7cfcaa_0_273"/>
            <p:cNvCxnSpPr/>
            <p:nvPr/>
          </p:nvCxnSpPr>
          <p:spPr>
            <a:xfrm rot="10800000" flipH="1">
              <a:off x="11630475" y="3464500"/>
              <a:ext cx="1266900" cy="5100"/>
            </a:xfrm>
            <a:prstGeom prst="straightConnector1">
              <a:avLst/>
            </a:prstGeom>
            <a:noFill/>
            <a:ln w="76200" cap="flat" cmpd="sng">
              <a:solidFill>
                <a:srgbClr val="E0EAC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3" name="Google Shape;493;g347dd7cfcaa_0_273"/>
            <p:cNvSpPr/>
            <p:nvPr/>
          </p:nvSpPr>
          <p:spPr>
            <a:xfrm>
              <a:off x="12902400" y="2942025"/>
              <a:ext cx="3038100" cy="906900"/>
            </a:xfrm>
            <a:prstGeom prst="rect">
              <a:avLst/>
            </a:prstGeom>
            <a:solidFill>
              <a:srgbClr val="ECF4D6"/>
            </a:solidFill>
            <a:ln w="76200" cap="flat" cmpd="sng">
              <a:solidFill>
                <a:srgbClr val="E0EA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식단 데이터</a:t>
              </a:r>
              <a:endPara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94" name="Google Shape;494;g347dd7cfcaa_0_273"/>
            <p:cNvSpPr/>
            <p:nvPr/>
          </p:nvSpPr>
          <p:spPr>
            <a:xfrm rot="-5400000">
              <a:off x="7004363" y="2987850"/>
              <a:ext cx="430800" cy="7299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CF4D6"/>
            </a:solidFill>
            <a:ln w="38100" cap="flat" cmpd="sng">
              <a:solidFill>
                <a:srgbClr val="D0E7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"/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구현 _ RAG</a:t>
            </a:r>
            <a:endParaRPr sz="4000" b="1" i="0" u="none" strike="noStrike" cap="non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1" name="Google Shape;501;p5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lang="en-US" sz="1800" b="1" i="0" u="none" strike="noStrike" cap="none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최종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구조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설계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및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적용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기술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요약</a:t>
            </a:r>
            <a:endParaRPr sz="18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2" name="Google Shape;502;p5"/>
          <p:cNvSpPr txBox="1"/>
          <p:nvPr/>
        </p:nvSpPr>
        <p:spPr>
          <a:xfrm>
            <a:off x="1585375" y="1779250"/>
            <a:ext cx="4260300" cy="776400"/>
          </a:xfrm>
          <a:prstGeom prst="rect">
            <a:avLst/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0" tIns="1828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입력</a:t>
            </a:r>
            <a:endParaRPr sz="25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3" name="Google Shape;503;p5"/>
          <p:cNvSpPr txBox="1"/>
          <p:nvPr/>
        </p:nvSpPr>
        <p:spPr>
          <a:xfrm>
            <a:off x="1585375" y="3245287"/>
            <a:ext cx="4260300" cy="776400"/>
          </a:xfrm>
          <a:prstGeom prst="rect">
            <a:avLst/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0" tIns="1828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FastAPI</a:t>
            </a:r>
            <a:endParaRPr sz="25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4" name="Google Shape;504;p5"/>
          <p:cNvSpPr txBox="1"/>
          <p:nvPr/>
        </p:nvSpPr>
        <p:spPr>
          <a:xfrm>
            <a:off x="1585375" y="4702131"/>
            <a:ext cx="4260300" cy="776400"/>
          </a:xfrm>
          <a:prstGeom prst="rect">
            <a:avLst/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ChromaDB</a:t>
            </a:r>
            <a:endParaRPr sz="25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(문서 검색)</a:t>
            </a:r>
            <a:endParaRPr sz="25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5" name="Google Shape;505;p5"/>
          <p:cNvSpPr txBox="1"/>
          <p:nvPr/>
        </p:nvSpPr>
        <p:spPr>
          <a:xfrm>
            <a:off x="1585375" y="6148054"/>
            <a:ext cx="4260300" cy="776400"/>
          </a:xfrm>
          <a:prstGeom prst="rect">
            <a:avLst/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LangChain</a:t>
            </a:r>
            <a:endParaRPr sz="25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Retriever</a:t>
            </a:r>
            <a:endParaRPr sz="25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6" name="Google Shape;506;p5"/>
          <p:cNvSpPr txBox="1"/>
          <p:nvPr/>
        </p:nvSpPr>
        <p:spPr>
          <a:xfrm>
            <a:off x="1584946" y="7628716"/>
            <a:ext cx="4260900" cy="776400"/>
          </a:xfrm>
          <a:prstGeom prst="rect">
            <a:avLst/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OpenAI LLM</a:t>
            </a:r>
            <a:endParaRPr sz="25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응답 생성</a:t>
            </a:r>
            <a:endParaRPr sz="25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7" name="Google Shape;507;p5"/>
          <p:cNvSpPr txBox="1"/>
          <p:nvPr/>
        </p:nvSpPr>
        <p:spPr>
          <a:xfrm>
            <a:off x="1538600" y="9062014"/>
            <a:ext cx="4260300" cy="775200"/>
          </a:xfrm>
          <a:prstGeom prst="rect">
            <a:avLst/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0" tIns="1828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응답 반환</a:t>
            </a:r>
            <a:endParaRPr sz="25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8" name="Google Shape;508;p5"/>
          <p:cNvSpPr/>
          <p:nvPr/>
        </p:nvSpPr>
        <p:spPr>
          <a:xfrm>
            <a:off x="3530602" y="2679539"/>
            <a:ext cx="276300" cy="50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9" name="Google Shape;509;p5"/>
          <p:cNvSpPr/>
          <p:nvPr/>
        </p:nvSpPr>
        <p:spPr>
          <a:xfrm>
            <a:off x="3530602" y="4111528"/>
            <a:ext cx="276300" cy="50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0" name="Google Shape;510;p5"/>
          <p:cNvSpPr/>
          <p:nvPr/>
        </p:nvSpPr>
        <p:spPr>
          <a:xfrm>
            <a:off x="3530602" y="5605520"/>
            <a:ext cx="276300" cy="50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1" name="Google Shape;511;p5"/>
          <p:cNvSpPr/>
          <p:nvPr/>
        </p:nvSpPr>
        <p:spPr>
          <a:xfrm>
            <a:off x="3530602" y="7058880"/>
            <a:ext cx="276300" cy="50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512" name="Google Shape;512;p5"/>
          <p:cNvGraphicFramePr/>
          <p:nvPr/>
        </p:nvGraphicFramePr>
        <p:xfrm>
          <a:off x="7040400" y="2421275"/>
          <a:ext cx="10052325" cy="6439050"/>
        </p:xfrm>
        <a:graphic>
          <a:graphicData uri="http://schemas.openxmlformats.org/drawingml/2006/table">
            <a:tbl>
              <a:tblPr>
                <a:noFill/>
                <a:tableStyleId>{D1CFCDE0-ED1A-4293-8E80-85B2EDF9FD00}</a:tableStyleId>
              </a:tblPr>
              <a:tblGrid>
                <a:gridCol w="3350775"/>
                <a:gridCol w="3350775"/>
                <a:gridCol w="3350775"/>
              </a:tblGrid>
              <a:tr h="1073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구성요소</a:t>
                      </a:r>
                      <a:endParaRPr sz="25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E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기술 스택</a:t>
                      </a:r>
                      <a:endParaRPr sz="25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E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역할 설명</a:t>
                      </a:r>
                      <a:endParaRPr sz="25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EBE"/>
                    </a:solidFill>
                  </a:tcPr>
                </a:tc>
              </a:tr>
              <a:tr h="1073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문서 임베딩</a:t>
                      </a:r>
                      <a:endParaRPr sz="25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OpenAI </a:t>
                      </a:r>
                      <a:endParaRPr sz="25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Embedding API</a:t>
                      </a:r>
                      <a:endParaRPr sz="25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문서 벡터화</a:t>
                      </a:r>
                      <a:endParaRPr sz="25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073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벡터 검색</a:t>
                      </a:r>
                      <a:endParaRPr sz="25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ChromaDB</a:t>
                      </a:r>
                      <a:endParaRPr sz="25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유사 문서 검색</a:t>
                      </a:r>
                      <a:endParaRPr sz="25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073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검색 흐름 제어</a:t>
                      </a:r>
                      <a:endParaRPr sz="25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LangChain</a:t>
                      </a:r>
                      <a:endParaRPr sz="25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Retriever 구성, Prompt 처리</a:t>
                      </a:r>
                      <a:endParaRPr sz="25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182875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073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API 서버</a:t>
                      </a:r>
                      <a:endParaRPr sz="25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FastAPI</a:t>
                      </a:r>
                      <a:endParaRPr sz="25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사용자 요청 처리</a:t>
                      </a:r>
                      <a:endParaRPr sz="25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073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응답 생성</a:t>
                      </a:r>
                      <a:endParaRPr sz="25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OpenAI API / RUNPOD</a:t>
                      </a:r>
                      <a:endParaRPr sz="25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자연어 응답 생성</a:t>
                      </a:r>
                      <a:endParaRPr sz="25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13" name="Google Shape;513;p5"/>
          <p:cNvSpPr/>
          <p:nvPr/>
        </p:nvSpPr>
        <p:spPr>
          <a:xfrm>
            <a:off x="3530602" y="8492900"/>
            <a:ext cx="276300" cy="50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g347dd7cfcaa_0_3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347dd7cfcaa_0_341"/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구현 _ 식단 추천 알고리즘</a:t>
            </a:r>
            <a:endParaRPr sz="4000" b="1" i="0" u="none" strike="noStrike" cap="non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0" name="Google Shape;550;g347dd7cfcaa_0_341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lang="en-US" sz="1800" b="1" i="0" u="none" strike="noStrike" cap="none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최종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구조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설계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및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적용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기술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요약</a:t>
            </a:r>
            <a:endParaRPr sz="18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1" name="Google Shape;551;g347dd7cfcaa_0_341"/>
          <p:cNvSpPr txBox="1"/>
          <p:nvPr/>
        </p:nvSpPr>
        <p:spPr>
          <a:xfrm>
            <a:off x="731250" y="2482550"/>
            <a:ext cx="16825500" cy="49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Collaborative Filtering(CF)/협업 필터링</a:t>
            </a:r>
            <a:endParaRPr sz="4000" b="1" i="0" u="none" strike="noStrike" cap="non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685800" marR="0" lvl="1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C573C"/>
              </a:buClr>
              <a:buSzPts val="3200"/>
              <a:buFont typeface="Nanum Gothic"/>
              <a:buChar char="•"/>
            </a:pPr>
            <a:r>
              <a:rPr lang="en-US" sz="32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사용자의 과거 선호도를 바탕으로 미래의 추천을 제공하는 방식</a:t>
            </a:r>
            <a:endParaRPr sz="3200" b="1" i="0" u="none" strike="noStrike" cap="non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143000" marR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- 사용자 기반 협업 필터링: 비슷한 성향의 사용자들이 선호하는 아이템 추천</a:t>
            </a:r>
            <a:endParaRPr sz="3200" b="1" i="0" u="none" strike="noStrike" cap="non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143000" marR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- 아이템 기반 협업 필터링: 특정 사용자가 이미 선호하는 아이템들과 유사한 아이템을 추천</a:t>
            </a:r>
            <a:endParaRPr sz="3200" b="1" i="0" u="none" strike="noStrike" cap="non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2" name="Google Shape;552;g347dd7cfcaa_0_341"/>
          <p:cNvSpPr txBox="1"/>
          <p:nvPr/>
        </p:nvSpPr>
        <p:spPr>
          <a:xfrm>
            <a:off x="959850" y="7515600"/>
            <a:ext cx="14291100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But, 사용자나 아이템에 대한 데이터가 적은 경우에는?</a:t>
            </a:r>
            <a:endParaRPr sz="4500" b="1" i="0" u="none" strike="noStrike" cap="non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g347dd7cfcaa_0_3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347dd7cfcaa_0_374"/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구현 _ 식단 추천 알고리즘</a:t>
            </a:r>
            <a:endParaRPr sz="4000" b="1" i="0" u="none" strike="noStrike" cap="non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9" name="Google Shape;559;g347dd7cfcaa_0_374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3.</a:t>
            </a:r>
            <a:r>
              <a:rPr lang="en-US" sz="1800" b="1" i="0" u="none" strike="noStrike" cap="none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최종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구조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설계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및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적용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기술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요약</a:t>
            </a:r>
            <a:endParaRPr sz="18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0" name="Google Shape;560;g347dd7cfcaa_0_374"/>
          <p:cNvSpPr txBox="1"/>
          <p:nvPr/>
        </p:nvSpPr>
        <p:spPr>
          <a:xfrm>
            <a:off x="690500" y="1952746"/>
            <a:ext cx="9070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협업 필터링 + 대규모 언어 모델</a:t>
            </a:r>
            <a:endParaRPr sz="4000" b="1" i="0" u="none" strike="noStrike" cap="non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61" name="Google Shape;561;g347dd7cfcaa_0_374"/>
          <p:cNvGrpSpPr/>
          <p:nvPr/>
        </p:nvGrpSpPr>
        <p:grpSpPr>
          <a:xfrm>
            <a:off x="843074" y="1476100"/>
            <a:ext cx="16754426" cy="8455800"/>
            <a:chOff x="843074" y="1476100"/>
            <a:chExt cx="16754426" cy="8455800"/>
          </a:xfrm>
        </p:grpSpPr>
        <p:sp>
          <p:nvSpPr>
            <p:cNvPr id="562" name="Google Shape;562;g347dd7cfcaa_0_374"/>
            <p:cNvSpPr txBox="1"/>
            <p:nvPr/>
          </p:nvSpPr>
          <p:spPr>
            <a:xfrm>
              <a:off x="843074" y="4333700"/>
              <a:ext cx="9198600" cy="462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1" i="0" u="none" strike="noStrike" cap="none">
                  <a:solidFill>
                    <a:srgbClr val="2C573C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협업 필터링 추천 시스템(CF-RecSys)</a:t>
              </a:r>
              <a:endParaRPr sz="35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685800" marR="0" lvl="1" indent="-317500" algn="l" rtl="0">
                <a:lnSpc>
                  <a:spcPct val="15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2C573C"/>
                </a:buClr>
                <a:buSzPts val="3200"/>
                <a:buFont typeface="Nanum Gothic"/>
                <a:buChar char="•"/>
              </a:pPr>
              <a:r>
                <a:rPr lang="en-US" sz="3200" b="1" i="0" u="none" strike="noStrike" cap="none">
                  <a:solidFill>
                    <a:srgbClr val="2C573C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사용자 기록과 음식 설명의 텍스트를 임베딩</a:t>
              </a:r>
              <a:endParaRPr sz="32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685800" marR="0" lvl="0" indent="0" algn="l" rtl="0">
                <a:lnSpc>
                  <a:spcPct val="15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1" i="0" u="none" strike="noStrike" cap="none">
                  <a:solidFill>
                    <a:srgbClr val="2C573C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언어 모델(LLM)</a:t>
              </a:r>
              <a:endParaRPr sz="35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685800" marR="0" lvl="1" indent="-317500" algn="l" rtl="0">
                <a:lnSpc>
                  <a:spcPct val="15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2C573C"/>
                </a:buClr>
                <a:buSzPts val="3200"/>
                <a:buFont typeface="Nanum Gothic"/>
                <a:buChar char="•"/>
              </a:pPr>
              <a:r>
                <a:rPr lang="en-US" sz="3200" b="1" i="0" u="none" strike="noStrike" cap="none">
                  <a:solidFill>
                    <a:srgbClr val="2C573C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LLM의 언어 이해 능력을 활용</a:t>
              </a:r>
              <a:endParaRPr sz="32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563" name="Google Shape;563;g347dd7cfcaa_0_374" descr="텍스트, 스크린샷, 폰트이(가) 표시된 사진  AI가 생성한 콘텐츠는 부정확할 수 있습니다.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12450" y="1476100"/>
              <a:ext cx="7185050" cy="8455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"/>
          <p:cNvSpPr txBox="1"/>
          <p:nvPr/>
        </p:nvSpPr>
        <p:spPr>
          <a:xfrm>
            <a:off x="17449800" y="9626600"/>
            <a:ext cx="469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61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7"/>
          <p:cNvSpPr txBox="1"/>
          <p:nvPr/>
        </p:nvSpPr>
        <p:spPr>
          <a:xfrm>
            <a:off x="982639" y="4144983"/>
            <a:ext cx="16049767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en-US" sz="7200" b="1" i="0" u="none" strike="noStrike" cap="none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-US" sz="72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성능</a:t>
            </a:r>
            <a:r>
              <a:rPr lang="en-US" sz="72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72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개선</a:t>
            </a:r>
            <a:r>
              <a:rPr lang="en-US" sz="72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72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비교</a:t>
            </a:r>
            <a:endParaRPr sz="72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"/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초기 LLM 대화 결과 </a:t>
            </a:r>
            <a:endParaRPr sz="4000" b="1" i="0" u="none" strike="noStrike" cap="non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8" name="Google Shape;588;p8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en-US" sz="1800" b="1" i="0" u="none" strike="noStrike" cap="none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성능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개선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비교</a:t>
            </a:r>
            <a:endParaRPr sz="18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9" name="Google Shape;589;p8"/>
          <p:cNvSpPr txBox="1"/>
          <p:nvPr/>
        </p:nvSpPr>
        <p:spPr>
          <a:xfrm>
            <a:off x="9607925" y="2921250"/>
            <a:ext cx="7295400" cy="49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문제점:</a:t>
            </a:r>
            <a:endParaRPr sz="27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anum Gothic"/>
              <a:buChar char="●"/>
            </a:pPr>
            <a:r>
              <a:rPr lang="en-US" sz="2700" b="1">
                <a:latin typeface="Nanum Gothic"/>
                <a:ea typeface="Nanum Gothic"/>
                <a:cs typeface="Nanum Gothic"/>
                <a:sym typeface="Nanum Gothic"/>
              </a:rPr>
              <a:t>일반적이고 추상적인 추천 </a:t>
            </a:r>
            <a:endParaRPr sz="27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anum Gothic"/>
              <a:buChar char="●"/>
            </a:pPr>
            <a:r>
              <a:rPr lang="en-US" sz="27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개인화 고려 </a:t>
            </a:r>
            <a:r>
              <a:rPr lang="en-US" sz="2700" b="1">
                <a:latin typeface="Nanum Gothic"/>
                <a:ea typeface="Nanum Gothic"/>
                <a:cs typeface="Nanum Gothic"/>
                <a:sym typeface="Nanum Gothic"/>
              </a:rPr>
              <a:t>미비</a:t>
            </a:r>
            <a:endParaRPr sz="27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anum Gothic"/>
              <a:buChar char="●"/>
            </a:pPr>
            <a:r>
              <a:rPr lang="en-US" sz="27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도시락 구독 서비스에 </a:t>
            </a:r>
            <a:r>
              <a:rPr lang="en-US" sz="2700" b="1">
                <a:latin typeface="Nanum Gothic"/>
                <a:ea typeface="Nanum Gothic"/>
                <a:cs typeface="Nanum Gothic"/>
                <a:sym typeface="Nanum Gothic"/>
              </a:rPr>
              <a:t>부적절한 답변</a:t>
            </a:r>
            <a:endParaRPr sz="27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latin typeface="Nanum Gothic"/>
                <a:ea typeface="Nanum Gothic"/>
                <a:cs typeface="Nanum Gothic"/>
                <a:sym typeface="Nanum Gothic"/>
              </a:rPr>
              <a:t>→ </a:t>
            </a:r>
            <a:r>
              <a:rPr lang="en-US" sz="27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기본 LLM은 특정 음식 데이터(csv)를 학습하지 않았기 때문에 기존에 학습된 데이터 기반으로만 답변을 생성.</a:t>
            </a:r>
            <a:endParaRPr sz="2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2" name="Google Shape;592;p8"/>
          <p:cNvSpPr/>
          <p:nvPr/>
        </p:nvSpPr>
        <p:spPr>
          <a:xfrm>
            <a:off x="2670125" y="3144775"/>
            <a:ext cx="4231500" cy="1071600"/>
          </a:xfrm>
          <a:prstGeom prst="wedgeRoundRectCallout">
            <a:avLst>
              <a:gd name="adj1" fmla="val 60888"/>
              <a:gd name="adj2" fmla="val 3906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다이어트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중인데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점심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메뉴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추천해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줘.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3" name="Google Shape;593;p8"/>
          <p:cNvSpPr/>
          <p:nvPr/>
        </p:nvSpPr>
        <p:spPr>
          <a:xfrm>
            <a:off x="2566425" y="5736825"/>
            <a:ext cx="4231500" cy="1071600"/>
          </a:xfrm>
          <a:prstGeom prst="wedgeRoundRectCallout">
            <a:avLst>
              <a:gd name="adj1" fmla="val -55779"/>
              <a:gd name="adj2" fmla="val 3650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샐러드나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과일을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드시는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게 </a:t>
            </a: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좋습니다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2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" name="그림 9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5406" y="2080885"/>
            <a:ext cx="8250022" cy="6889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g350bc12f97e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350bc12f97e_0_8"/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파인튜닝한 LLM 대화 결과 </a:t>
            </a:r>
            <a:r>
              <a:rPr lang="en-US" sz="40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4000" b="1" i="0" u="none" strike="noStrike" cap="non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0" name="Google Shape;600;g350bc12f97e_0_8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4.</a:t>
            </a:r>
            <a:r>
              <a:rPr lang="en-US" sz="1800" b="1" i="0" u="none" strike="noStrike" cap="none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성능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개선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비교</a:t>
            </a:r>
            <a:endParaRPr sz="18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1" name="Google Shape;601;g350bc12f97e_0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4875" y="7640801"/>
            <a:ext cx="1128700" cy="14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350bc12f97e_0_8" descr="File:User-avatar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77061" y="3081824"/>
            <a:ext cx="1071724" cy="107172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350bc12f97e_0_8"/>
          <p:cNvSpPr/>
          <p:nvPr/>
        </p:nvSpPr>
        <p:spPr>
          <a:xfrm>
            <a:off x="7410775" y="2573925"/>
            <a:ext cx="4231500" cy="1071600"/>
          </a:xfrm>
          <a:prstGeom prst="wedgeRoundRectCallout">
            <a:avLst>
              <a:gd name="adj1" fmla="val 60888"/>
              <a:gd name="adj2" fmla="val 3906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다이어트 중인데 점심 메뉴 추천해 줘.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4" name="Google Shape;604;g350bc12f97e_0_8"/>
          <p:cNvSpPr/>
          <p:nvPr/>
        </p:nvSpPr>
        <p:spPr>
          <a:xfrm>
            <a:off x="5919225" y="5203425"/>
            <a:ext cx="6050100" cy="3216600"/>
          </a:xfrm>
          <a:prstGeom prst="wedgeRoundRectCallout">
            <a:avLst>
              <a:gd name="adj1" fmla="val -55779"/>
              <a:gd name="adj2" fmla="val 3650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고객님의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다이어트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목표에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맞춰</a:t>
            </a:r>
            <a:endParaRPr sz="2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닭구이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(119kcal, </a:t>
            </a: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단백질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24.44g),</a:t>
            </a:r>
            <a:endParaRPr sz="2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소라무침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(122kcal, </a:t>
            </a: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단백질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18.67g),</a:t>
            </a:r>
            <a:endParaRPr sz="2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오징어불고기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(123kcal, </a:t>
            </a: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단백질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16.38g)</a:t>
            </a:r>
            <a:endParaRPr sz="2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구성을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추천드립니다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2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모두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고단백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저지방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식단으로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하루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단백질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섭취를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지원합니다</a:t>
            </a:r>
            <a:r>
              <a:rPr lang="en-US" sz="2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2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" name="그림 8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89982" y="1842868"/>
            <a:ext cx="12745329" cy="7807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11"/>
          <p:cNvSpPr txBox="1"/>
          <p:nvPr/>
        </p:nvSpPr>
        <p:spPr>
          <a:xfrm>
            <a:off x="518599" y="234525"/>
            <a:ext cx="8531271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초기 모델 vs 파인튜닝 모델 비교 </a:t>
            </a:r>
            <a:endParaRPr sz="4000" b="1" i="0" u="none" strike="noStrike" cap="non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1" name="Google Shape;611;p11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en-US" sz="1800" b="1" i="0" u="none" strike="noStrike" cap="none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성능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개선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비교</a:t>
            </a:r>
            <a:endParaRPr sz="18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612" name="Google Shape;612;p11"/>
          <p:cNvGraphicFramePr/>
          <p:nvPr/>
        </p:nvGraphicFramePr>
        <p:xfrm>
          <a:off x="952500" y="3374350"/>
          <a:ext cx="16383000" cy="3538300"/>
        </p:xfrm>
        <a:graphic>
          <a:graphicData uri="http://schemas.openxmlformats.org/drawingml/2006/table">
            <a:tbl>
              <a:tblPr>
                <a:noFill/>
                <a:tableStyleId>{3ABA82A6-0E5B-4952-81AD-18EA157F38A4}</a:tableStyleId>
              </a:tblPr>
              <a:tblGrid>
                <a:gridCol w="5461000"/>
                <a:gridCol w="5461000"/>
                <a:gridCol w="5461000"/>
              </a:tblGrid>
              <a:tr h="884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항목</a:t>
                      </a:r>
                      <a:endParaRPr sz="2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solidFill>
                      <a:srgbClr val="ECF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초기 LLM</a:t>
                      </a:r>
                      <a:endParaRPr sz="2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solidFill>
                      <a:srgbClr val="ECF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파인튜닝 LLM</a:t>
                      </a:r>
                      <a:endParaRPr sz="2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solidFill>
                      <a:srgbClr val="ECF4D6"/>
                    </a:solidFill>
                  </a:tcPr>
                </a:tc>
              </a:tr>
              <a:tr h="884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답변 스타일</a:t>
                      </a:r>
                      <a:endParaRPr sz="2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solidFill>
                      <a:srgbClr val="ECF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매우 일반적</a:t>
                      </a:r>
                      <a:endParaRPr sz="2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구체적이고 개인화</a:t>
                      </a:r>
                      <a:endParaRPr sz="2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</a:tr>
              <a:tr h="884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활용</a:t>
                      </a:r>
                      <a:endParaRPr sz="2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solidFill>
                      <a:srgbClr val="ECF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2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식단 데이터 적극 활용</a:t>
                      </a:r>
                      <a:endParaRPr sz="2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</a:tr>
              <a:tr h="884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구독 유도</a:t>
                      </a:r>
                      <a:endParaRPr sz="2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solidFill>
                      <a:srgbClr val="ECF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불가능</a:t>
                      </a:r>
                      <a:endParaRPr sz="2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자연스럽게 유도 가능</a:t>
                      </a:r>
                      <a:endParaRPr sz="2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4927600" y="5537200"/>
            <a:ext cx="5372100" cy="47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3">
            <a:alphaModFix amt="15000"/>
          </a:blip>
          <a:srcRect t="40642"/>
          <a:stretch/>
        </p:blipFill>
        <p:spPr>
          <a:xfrm>
            <a:off x="11595100" y="0"/>
            <a:ext cx="53721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 l="1924" t="1073" b="1263"/>
          <a:stretch/>
        </p:blipFill>
        <p:spPr>
          <a:xfrm>
            <a:off x="0" y="0"/>
            <a:ext cx="72008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1358900" y="1549400"/>
            <a:ext cx="5702300" cy="1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2C573C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8371994" y="2231198"/>
            <a:ext cx="7758900" cy="5847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1" dirty="0" smtClean="0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en-US" sz="4100" b="1" i="0" u="none" strike="noStrike" cap="none" dirty="0" smtClean="0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ko-KR" altLang="en-US" sz="4100" b="1" dirty="0" smtClean="0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구성도</a:t>
            </a:r>
            <a:endParaRPr sz="4100" b="1" i="0" u="none" strike="noStrike" cap="none">
              <a:solidFill>
                <a:srgbClr val="233A4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1" dirty="0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en-US" sz="4100" b="1" i="0" u="none" strike="noStrike" cap="none" dirty="0" smtClean="0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-US" sz="4100" b="1" i="0" u="none" strike="noStrike" cap="none" dirty="0" err="1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r>
              <a:rPr lang="en-US" sz="4100" b="1" i="0" u="none" strike="noStrike" cap="none" dirty="0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4100" b="1" i="0" u="none" strike="noStrike" cap="none" dirty="0" err="1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처리</a:t>
            </a:r>
            <a:endParaRPr sz="4100" b="1" i="0" u="none" strike="noStrike" cap="none">
              <a:solidFill>
                <a:srgbClr val="233A4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1" dirty="0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lang="en-US" sz="4100" b="1" i="0" u="none" strike="noStrike" cap="none" dirty="0" smtClean="0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-US" sz="4100" b="1" i="0" u="none" strike="noStrike" cap="none" dirty="0" err="1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최종</a:t>
            </a:r>
            <a:r>
              <a:rPr lang="en-US" sz="4100" b="1" i="0" u="none" strike="noStrike" cap="none" dirty="0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4100" b="1" i="0" u="none" strike="noStrike" cap="none" dirty="0" err="1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구조</a:t>
            </a:r>
            <a:r>
              <a:rPr lang="en-US" sz="4100" b="1" i="0" u="none" strike="noStrike" cap="none" dirty="0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4100" b="1" i="0" u="none" strike="noStrike" cap="none" dirty="0" err="1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설계</a:t>
            </a:r>
            <a:r>
              <a:rPr lang="en-US" sz="4100" b="1" i="0" u="none" strike="noStrike" cap="none" dirty="0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 및 </a:t>
            </a:r>
            <a:r>
              <a:rPr lang="en-US" sz="4100" b="1" i="0" u="none" strike="noStrike" cap="none" dirty="0" err="1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적용</a:t>
            </a:r>
            <a:r>
              <a:rPr lang="en-US" sz="4100" b="1" i="0" u="none" strike="noStrike" cap="none" dirty="0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4100" b="1" i="0" u="none" strike="noStrike" cap="none" dirty="0" err="1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기술</a:t>
            </a:r>
            <a:endParaRPr sz="4100" b="1" i="0" u="none" strike="noStrike" cap="none">
              <a:solidFill>
                <a:srgbClr val="233A4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100" b="1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en-US" sz="4100" b="1" i="0" u="none" strike="noStrike" cap="none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-US" sz="41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성능</a:t>
            </a:r>
            <a:r>
              <a:rPr lang="en-US" sz="41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41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개선</a:t>
            </a:r>
            <a:r>
              <a:rPr lang="en-US" sz="41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41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비교</a:t>
            </a:r>
            <a:endParaRPr sz="41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g347ab7d2c73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347ab7d2c73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3700" y="788675"/>
            <a:ext cx="5904999" cy="8857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g347ab7d2c73_1_0"/>
          <p:cNvSpPr/>
          <p:nvPr/>
        </p:nvSpPr>
        <p:spPr>
          <a:xfrm>
            <a:off x="7478650" y="1216275"/>
            <a:ext cx="9479100" cy="5032800"/>
          </a:xfrm>
          <a:prstGeom prst="wedgeEllipseCallout">
            <a:avLst>
              <a:gd name="adj1" fmla="val -51643"/>
              <a:gd name="adj2" fmla="val 28697"/>
            </a:avLst>
          </a:prstGeom>
          <a:solidFill>
            <a:schemeClr val="lt1"/>
          </a:solidFill>
          <a:ln w="9525" cap="flat" cmpd="sng">
            <a:solidFill>
              <a:srgbClr val="1147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6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6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6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푸닥에게 더 </a:t>
            </a:r>
            <a:endParaRPr sz="36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궁금하신 사항이 있나요?</a:t>
            </a:r>
            <a:endParaRPr sz="36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4" name="Google Shape;644;g347ab7d2c73_1_0"/>
          <p:cNvSpPr txBox="1"/>
          <p:nvPr/>
        </p:nvSpPr>
        <p:spPr>
          <a:xfrm>
            <a:off x="8483675" y="2449850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79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Q &amp; A</a:t>
            </a:r>
            <a:endParaRPr sz="8800" b="1" i="0" u="none" strike="noStrike" cap="non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g347dd7cfcaa_0_4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7550" y="1721075"/>
            <a:ext cx="5431149" cy="814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347dd7cfcaa_0_4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1" name="Google Shape;651;g347dd7cfcaa_0_410"/>
          <p:cNvGrpSpPr/>
          <p:nvPr/>
        </p:nvGrpSpPr>
        <p:grpSpPr>
          <a:xfrm>
            <a:off x="2407550" y="1216275"/>
            <a:ext cx="14550200" cy="8651524"/>
            <a:chOff x="2407550" y="1216275"/>
            <a:chExt cx="14550200" cy="8651524"/>
          </a:xfrm>
        </p:grpSpPr>
        <p:sp>
          <p:nvSpPr>
            <p:cNvPr id="652" name="Google Shape;652;g347dd7cfcaa_0_410"/>
            <p:cNvSpPr/>
            <p:nvPr/>
          </p:nvSpPr>
          <p:spPr>
            <a:xfrm>
              <a:off x="7478650" y="1216275"/>
              <a:ext cx="9479100" cy="5032800"/>
            </a:xfrm>
            <a:prstGeom prst="wedgeEllipseCallout">
              <a:avLst>
                <a:gd name="adj1" fmla="val -51643"/>
                <a:gd name="adj2" fmla="val 28697"/>
              </a:avLst>
            </a:prstGeom>
            <a:solidFill>
              <a:schemeClr val="lt1"/>
            </a:solidFill>
            <a:ln w="9525" cap="flat" cmpd="sng">
              <a:solidFill>
                <a:srgbClr val="1147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endParaRPr sz="36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53" name="Google Shape;653;g347dd7cfcaa_0_410"/>
            <p:cNvSpPr txBox="1"/>
            <p:nvPr/>
          </p:nvSpPr>
          <p:spPr>
            <a:xfrm>
              <a:off x="8570500" y="1503975"/>
              <a:ext cx="7295400" cy="445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500" b="1" i="0" u="none" strike="noStrike" cap="none">
                  <a:solidFill>
                    <a:srgbClr val="2C573B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감사합니 — 닥 ♥ </a:t>
              </a:r>
              <a:endParaRPr sz="4500" b="1" i="0" u="none" strike="noStrike" cap="none">
                <a:solidFill>
                  <a:srgbClr val="2C573B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4500" b="1" i="0" u="none" strike="noStrike" cap="none">
                <a:solidFill>
                  <a:srgbClr val="2C573B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None/>
              </a:pPr>
              <a:r>
                <a:rPr lang="en-US" sz="4500" b="1" i="0" u="none" strike="noStrike" cap="none">
                  <a:solidFill>
                    <a:srgbClr val="2C573B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이상 푸닥의 마스코드 </a:t>
              </a:r>
              <a:endParaRPr sz="4500" b="1" i="0" u="none" strike="noStrike" cap="none">
                <a:solidFill>
                  <a:srgbClr val="2C573B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500" b="1" i="0" u="none" strike="noStrike" cap="none">
                  <a:solidFill>
                    <a:srgbClr val="2C573B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푸 — 닥이었습니닥 !</a:t>
              </a:r>
              <a:endParaRPr sz="8700" b="1" i="0" u="none" strike="noStrike" cap="none">
                <a:solidFill>
                  <a:srgbClr val="2C573B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654" name="Google Shape;654;g347dd7cfcaa_0_4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07550" y="1721075"/>
              <a:ext cx="5431149" cy="81467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1"/>
          <p:cNvSpPr txBox="1"/>
          <p:nvPr/>
        </p:nvSpPr>
        <p:spPr>
          <a:xfrm>
            <a:off x="3916207" y="4349700"/>
            <a:ext cx="10455586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en-US" sz="7200" b="1" i="0" u="none" strike="noStrike" cap="none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ko-KR" altLang="en-US" sz="7200" b="1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구성도</a:t>
            </a:r>
            <a:endParaRPr sz="72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>
            <a:off x="13296902" y="44037"/>
            <a:ext cx="4472500" cy="50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en-US" sz="1800" b="1" i="0" u="none" strike="noStrike" cap="none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ko-KR" altLang="en-US" sz="1800" b="1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구성도</a:t>
            </a:r>
            <a:endParaRPr sz="18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7" name="Google Shape;237;p26"/>
          <p:cNvSpPr txBox="1"/>
          <p:nvPr/>
        </p:nvSpPr>
        <p:spPr>
          <a:xfrm>
            <a:off x="518600" y="234537"/>
            <a:ext cx="552025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구성도</a:t>
            </a:r>
            <a:endParaRPr sz="40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7075" y="2873025"/>
            <a:ext cx="1734000" cy="13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/>
          <p:nvPr/>
        </p:nvSpPr>
        <p:spPr>
          <a:xfrm>
            <a:off x="6179051" y="4089033"/>
            <a:ext cx="9825" cy="1547246"/>
          </a:xfrm>
          <a:custGeom>
            <a:avLst/>
            <a:gdLst/>
            <a:ahLst/>
            <a:cxnLst/>
            <a:rect l="l" t="t" r="r" b="b"/>
            <a:pathLst>
              <a:path w="10000" h="1677231" fill="none" extrusionOk="0">
                <a:moveTo>
                  <a:pt x="0" y="0"/>
                </a:moveTo>
                <a:lnTo>
                  <a:pt x="0" y="1677231"/>
                </a:lnTo>
              </a:path>
            </a:pathLst>
          </a:custGeom>
          <a:noFill/>
          <a:ln w="10000" cap="flat" cmpd="sng">
            <a:solidFill>
              <a:srgbClr val="191919"/>
            </a:solidFill>
            <a:prstDash val="solid"/>
            <a:miter lim="8000"/>
            <a:headEnd type="triangle" w="med" len="med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15305331" y="2911428"/>
            <a:ext cx="9825" cy="2729681"/>
          </a:xfrm>
          <a:custGeom>
            <a:avLst/>
            <a:gdLst/>
            <a:ahLst/>
            <a:cxnLst/>
            <a:rect l="l" t="t" r="r" b="b"/>
            <a:pathLst>
              <a:path w="10000" h="2959004" fill="none" extrusionOk="0">
                <a:moveTo>
                  <a:pt x="0" y="0"/>
                </a:moveTo>
                <a:lnTo>
                  <a:pt x="0" y="2959004"/>
                </a:lnTo>
              </a:path>
            </a:pathLst>
          </a:custGeom>
          <a:noFill/>
          <a:ln w="10000" cap="flat" cmpd="sng">
            <a:solidFill>
              <a:srgbClr val="191919"/>
            </a:solidFill>
            <a:prstDash val="solid"/>
            <a:miter lim="8000"/>
            <a:headEnd type="triangle" w="med" len="med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9949225" y="1964875"/>
            <a:ext cx="3275630" cy="1356679"/>
          </a:xfrm>
          <a:custGeom>
            <a:avLst/>
            <a:gdLst/>
            <a:ahLst/>
            <a:cxnLst/>
            <a:rect l="l" t="t" r="r" b="b"/>
            <a:pathLst>
              <a:path w="3333975" h="1264969" extrusionOk="0">
                <a:moveTo>
                  <a:pt x="110000" y="0"/>
                </a:moveTo>
                <a:lnTo>
                  <a:pt x="3223975" y="0"/>
                </a:lnTo>
                <a:cubicBezTo>
                  <a:pt x="3284695" y="0"/>
                  <a:pt x="3333975" y="49280"/>
                  <a:pt x="3333975" y="110000"/>
                </a:cubicBezTo>
                <a:lnTo>
                  <a:pt x="3333975" y="1154969"/>
                </a:lnTo>
                <a:cubicBezTo>
                  <a:pt x="3333975" y="1215689"/>
                  <a:pt x="3284695" y="1264969"/>
                  <a:pt x="3223975" y="1264969"/>
                </a:cubicBezTo>
                <a:lnTo>
                  <a:pt x="110000" y="1264969"/>
                </a:lnTo>
                <a:cubicBezTo>
                  <a:pt x="49280" y="1264969"/>
                  <a:pt x="0" y="1215689"/>
                  <a:pt x="0" y="1154969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w="3333975" h="1264969" fill="none" extrusionOk="0">
                <a:moveTo>
                  <a:pt x="110000" y="0"/>
                </a:moveTo>
                <a:lnTo>
                  <a:pt x="3223975" y="0"/>
                </a:lnTo>
                <a:cubicBezTo>
                  <a:pt x="3284695" y="0"/>
                  <a:pt x="3333975" y="49280"/>
                  <a:pt x="3333975" y="110000"/>
                </a:cubicBezTo>
                <a:lnTo>
                  <a:pt x="3333975" y="1154969"/>
                </a:lnTo>
                <a:cubicBezTo>
                  <a:pt x="3333975" y="1215689"/>
                  <a:pt x="3284695" y="1264969"/>
                  <a:pt x="3223975" y="1264969"/>
                </a:cubicBezTo>
                <a:lnTo>
                  <a:pt x="110000" y="1264969"/>
                </a:lnTo>
                <a:cubicBezTo>
                  <a:pt x="49280" y="1264969"/>
                  <a:pt x="0" y="1215689"/>
                  <a:pt x="0" y="1154969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noFill/>
          <a:ln w="9525" cap="flat" cmpd="sng">
            <a:solidFill>
              <a:srgbClr val="10184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11689970" y="3462630"/>
            <a:ext cx="9825" cy="1490703"/>
          </a:xfrm>
          <a:custGeom>
            <a:avLst/>
            <a:gdLst/>
            <a:ahLst/>
            <a:cxnLst/>
            <a:rect l="l" t="t" r="r" b="b"/>
            <a:pathLst>
              <a:path w="10000" h="1615938" fill="none" extrusionOk="0">
                <a:moveTo>
                  <a:pt x="0" y="0"/>
                </a:moveTo>
                <a:lnTo>
                  <a:pt x="0" y="1615938"/>
                </a:lnTo>
              </a:path>
            </a:pathLst>
          </a:custGeom>
          <a:noFill/>
          <a:ln w="10000" cap="flat" cmpd="sng">
            <a:solidFill>
              <a:srgbClr val="191919"/>
            </a:solidFill>
            <a:prstDash val="solid"/>
            <a:miter lim="8000"/>
            <a:headEnd type="triangle" w="med" len="med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4937800" y="5788426"/>
            <a:ext cx="2484681" cy="2554561"/>
          </a:xfrm>
          <a:custGeom>
            <a:avLst/>
            <a:gdLst/>
            <a:ahLst/>
            <a:cxnLst/>
            <a:rect l="l" t="t" r="r" b="b"/>
            <a:pathLst>
              <a:path w="2528937" h="2462227" extrusionOk="0">
                <a:moveTo>
                  <a:pt x="110000" y="0"/>
                </a:moveTo>
                <a:lnTo>
                  <a:pt x="2418937" y="0"/>
                </a:lnTo>
                <a:cubicBezTo>
                  <a:pt x="2479657" y="0"/>
                  <a:pt x="2528937" y="49280"/>
                  <a:pt x="2528937" y="110000"/>
                </a:cubicBezTo>
                <a:lnTo>
                  <a:pt x="2528937" y="2352227"/>
                </a:lnTo>
                <a:cubicBezTo>
                  <a:pt x="2528937" y="2412947"/>
                  <a:pt x="2479657" y="2462227"/>
                  <a:pt x="2418937" y="2462227"/>
                </a:cubicBezTo>
                <a:lnTo>
                  <a:pt x="110000" y="2462227"/>
                </a:lnTo>
                <a:cubicBezTo>
                  <a:pt x="49280" y="2462227"/>
                  <a:pt x="0" y="2412947"/>
                  <a:pt x="0" y="2352227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w="2528937" h="2462227" fill="none" extrusionOk="0">
                <a:moveTo>
                  <a:pt x="110000" y="0"/>
                </a:moveTo>
                <a:lnTo>
                  <a:pt x="2418937" y="0"/>
                </a:lnTo>
                <a:cubicBezTo>
                  <a:pt x="2479657" y="0"/>
                  <a:pt x="2528937" y="49280"/>
                  <a:pt x="2528937" y="110000"/>
                </a:cubicBezTo>
                <a:lnTo>
                  <a:pt x="2528937" y="2352227"/>
                </a:lnTo>
                <a:cubicBezTo>
                  <a:pt x="2528937" y="2412947"/>
                  <a:pt x="2479657" y="2462227"/>
                  <a:pt x="2418937" y="2462227"/>
                </a:cubicBezTo>
                <a:lnTo>
                  <a:pt x="110000" y="2462227"/>
                </a:lnTo>
                <a:cubicBezTo>
                  <a:pt x="49280" y="2462227"/>
                  <a:pt x="0" y="2412947"/>
                  <a:pt x="0" y="2352227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noFill/>
          <a:ln w="9525" cap="flat" cmpd="sng">
            <a:solidFill>
              <a:srgbClr val="10184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1060475" y="7003950"/>
            <a:ext cx="2164693" cy="1890792"/>
          </a:xfrm>
          <a:custGeom>
            <a:avLst/>
            <a:gdLst/>
            <a:ahLst/>
            <a:cxnLst/>
            <a:rect l="l" t="t" r="r" b="b"/>
            <a:pathLst>
              <a:path w="1807677" h="1651347" extrusionOk="0">
                <a:moveTo>
                  <a:pt x="110000" y="0"/>
                </a:moveTo>
                <a:lnTo>
                  <a:pt x="1697677" y="0"/>
                </a:lnTo>
                <a:cubicBezTo>
                  <a:pt x="1758397" y="0"/>
                  <a:pt x="1807677" y="49280"/>
                  <a:pt x="1807677" y="110000"/>
                </a:cubicBezTo>
                <a:lnTo>
                  <a:pt x="1807677" y="1541347"/>
                </a:lnTo>
                <a:cubicBezTo>
                  <a:pt x="1807677" y="1602067"/>
                  <a:pt x="1758397" y="1651347"/>
                  <a:pt x="1697677" y="1651347"/>
                </a:cubicBezTo>
                <a:lnTo>
                  <a:pt x="110000" y="1651347"/>
                </a:lnTo>
                <a:cubicBezTo>
                  <a:pt x="49280" y="1651347"/>
                  <a:pt x="0" y="1602067"/>
                  <a:pt x="0" y="1541347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w="1807677" h="1651347" fill="none" extrusionOk="0">
                <a:moveTo>
                  <a:pt x="110000" y="0"/>
                </a:moveTo>
                <a:lnTo>
                  <a:pt x="1697677" y="0"/>
                </a:lnTo>
                <a:cubicBezTo>
                  <a:pt x="1758397" y="0"/>
                  <a:pt x="1807677" y="49280"/>
                  <a:pt x="1807677" y="110000"/>
                </a:cubicBezTo>
                <a:lnTo>
                  <a:pt x="1807677" y="1541347"/>
                </a:lnTo>
                <a:cubicBezTo>
                  <a:pt x="1807677" y="1602067"/>
                  <a:pt x="1758397" y="1651347"/>
                  <a:pt x="1697677" y="1651347"/>
                </a:cubicBezTo>
                <a:lnTo>
                  <a:pt x="110000" y="1651347"/>
                </a:lnTo>
                <a:cubicBezTo>
                  <a:pt x="49280" y="1651347"/>
                  <a:pt x="0" y="1602067"/>
                  <a:pt x="0" y="1541347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noFill/>
          <a:ln w="9525" cap="flat" cmpd="sng">
            <a:solidFill>
              <a:srgbClr val="10184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5330750" y="2528701"/>
            <a:ext cx="2326635" cy="1522211"/>
          </a:xfrm>
          <a:custGeom>
            <a:avLst/>
            <a:gdLst/>
            <a:ahLst/>
            <a:cxnLst/>
            <a:rect l="l" t="t" r="r" b="b"/>
            <a:pathLst>
              <a:path w="1887736" h="1470735" extrusionOk="0">
                <a:moveTo>
                  <a:pt x="110000" y="0"/>
                </a:moveTo>
                <a:lnTo>
                  <a:pt x="1777736" y="0"/>
                </a:lnTo>
                <a:cubicBezTo>
                  <a:pt x="1838456" y="0"/>
                  <a:pt x="1887736" y="49280"/>
                  <a:pt x="1887736" y="110000"/>
                </a:cubicBezTo>
                <a:lnTo>
                  <a:pt x="1887736" y="1360735"/>
                </a:lnTo>
                <a:cubicBezTo>
                  <a:pt x="1887736" y="1421455"/>
                  <a:pt x="1838456" y="1470735"/>
                  <a:pt x="1777736" y="1470735"/>
                </a:cubicBezTo>
                <a:lnTo>
                  <a:pt x="110000" y="1470735"/>
                </a:lnTo>
                <a:cubicBezTo>
                  <a:pt x="49280" y="1470735"/>
                  <a:pt x="0" y="1421455"/>
                  <a:pt x="0" y="1360735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w="1887736" h="1470735" fill="none" extrusionOk="0">
                <a:moveTo>
                  <a:pt x="110000" y="0"/>
                </a:moveTo>
                <a:lnTo>
                  <a:pt x="1777736" y="0"/>
                </a:lnTo>
                <a:cubicBezTo>
                  <a:pt x="1838456" y="0"/>
                  <a:pt x="1887736" y="49280"/>
                  <a:pt x="1887736" y="110000"/>
                </a:cubicBezTo>
                <a:lnTo>
                  <a:pt x="1887736" y="1360735"/>
                </a:lnTo>
                <a:cubicBezTo>
                  <a:pt x="1887736" y="1421455"/>
                  <a:pt x="1838456" y="1470735"/>
                  <a:pt x="1777736" y="1470735"/>
                </a:cubicBezTo>
                <a:lnTo>
                  <a:pt x="110000" y="1470735"/>
                </a:lnTo>
                <a:cubicBezTo>
                  <a:pt x="49280" y="1470735"/>
                  <a:pt x="0" y="1421455"/>
                  <a:pt x="0" y="1360735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noFill/>
          <a:ln w="9525" cap="flat" cmpd="sng">
            <a:solidFill>
              <a:srgbClr val="10184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5592052" y="2814200"/>
            <a:ext cx="1734000" cy="516600"/>
          </a:xfrm>
          <a:custGeom>
            <a:avLst/>
            <a:gdLst/>
            <a:ahLst/>
            <a:cxnLst/>
            <a:rect l="l" t="t" r="r" b="b"/>
            <a:pathLst>
              <a:path w="1200000" h="560000" extrusionOk="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  <a:path w="1200000" h="560000" fill="none" extrusionOk="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4991849" y="4607151"/>
            <a:ext cx="2375194" cy="419200"/>
          </a:xfrm>
          <a:custGeom>
            <a:avLst/>
            <a:gdLst/>
            <a:ahLst/>
            <a:cxnLst/>
            <a:rect l="l" t="t" r="r" b="b"/>
            <a:pathLst>
              <a:path w="2646456" h="640000" extrusionOk="0">
                <a:moveTo>
                  <a:pt x="110000" y="0"/>
                </a:moveTo>
                <a:lnTo>
                  <a:pt x="2536456" y="0"/>
                </a:lnTo>
                <a:cubicBezTo>
                  <a:pt x="2597176" y="0"/>
                  <a:pt x="2646456" y="49280"/>
                  <a:pt x="2646456" y="110000"/>
                </a:cubicBezTo>
                <a:lnTo>
                  <a:pt x="2646456" y="530000"/>
                </a:lnTo>
                <a:cubicBezTo>
                  <a:pt x="2646456" y="590720"/>
                  <a:pt x="2597176" y="640000"/>
                  <a:pt x="2536456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w="2646456" h="640000" fill="none" extrusionOk="0">
                <a:moveTo>
                  <a:pt x="110000" y="0"/>
                </a:moveTo>
                <a:lnTo>
                  <a:pt x="2536456" y="0"/>
                </a:lnTo>
                <a:cubicBezTo>
                  <a:pt x="2597176" y="0"/>
                  <a:pt x="2646456" y="49280"/>
                  <a:pt x="2646456" y="110000"/>
                </a:cubicBezTo>
                <a:lnTo>
                  <a:pt x="2646456" y="530000"/>
                </a:lnTo>
                <a:cubicBezTo>
                  <a:pt x="2646456" y="590720"/>
                  <a:pt x="2597176" y="640000"/>
                  <a:pt x="2536456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solidFill>
            <a:srgbClr val="2543A5"/>
          </a:solidFill>
          <a:ln w="10000" cap="flat" cmpd="sng">
            <a:solidFill>
              <a:srgbClr val="1018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4947817" y="4629074"/>
            <a:ext cx="2464683" cy="350550"/>
          </a:xfrm>
          <a:custGeom>
            <a:avLst/>
            <a:gdLst/>
            <a:ahLst/>
            <a:cxnLst/>
            <a:rect l="l" t="t" r="r" b="b"/>
            <a:pathLst>
              <a:path w="2508583" h="380000" extrusionOk="0">
                <a:moveTo>
                  <a:pt x="0" y="0"/>
                </a:moveTo>
                <a:lnTo>
                  <a:pt x="2508583" y="0"/>
                </a:lnTo>
                <a:lnTo>
                  <a:pt x="2508583" y="380000"/>
                </a:lnTo>
                <a:lnTo>
                  <a:pt x="0" y="380000"/>
                </a:lnTo>
                <a:lnTo>
                  <a:pt x="0" y="0"/>
                </a:lnTo>
                <a:close/>
              </a:path>
              <a:path w="2508583" h="380000" fill="none" extrusionOk="0">
                <a:moveTo>
                  <a:pt x="0" y="0"/>
                </a:moveTo>
                <a:lnTo>
                  <a:pt x="2508583" y="0"/>
                </a:lnTo>
                <a:lnTo>
                  <a:pt x="2508583" y="380000"/>
                </a:lnTo>
                <a:lnTo>
                  <a:pt x="0" y="38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DB 관련 호출 발생</a:t>
            </a:r>
            <a:endParaRPr sz="20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9" name="Google Shape;249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64250" y="7189238"/>
            <a:ext cx="1453700" cy="11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25251" y="6377301"/>
            <a:ext cx="2164850" cy="1001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80000" y="7776024"/>
            <a:ext cx="1052000" cy="99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67972" y="7760574"/>
            <a:ext cx="812025" cy="102966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/>
          <p:nvPr/>
        </p:nvSpPr>
        <p:spPr>
          <a:xfrm>
            <a:off x="7543414" y="6090990"/>
            <a:ext cx="937175" cy="1064526"/>
          </a:xfrm>
          <a:custGeom>
            <a:avLst/>
            <a:gdLst/>
            <a:ahLst/>
            <a:cxnLst/>
            <a:rect l="l" t="t" r="r" b="b"/>
            <a:pathLst>
              <a:path w="953868" h="1153958" fill="none" extrusionOk="0">
                <a:moveTo>
                  <a:pt x="0" y="1153958"/>
                </a:moveTo>
                <a:lnTo>
                  <a:pt x="953868" y="1153958"/>
                </a:lnTo>
                <a:lnTo>
                  <a:pt x="953868" y="0"/>
                </a:lnTo>
              </a:path>
            </a:pathLst>
          </a:custGeom>
          <a:noFill/>
          <a:ln w="10000" cap="flat" cmpd="sng">
            <a:solidFill>
              <a:srgbClr val="191919"/>
            </a:solidFill>
            <a:prstDash val="solid"/>
            <a:miter lim="8000"/>
            <a:headEnd type="triangle" w="med" len="med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8480878" y="5640408"/>
            <a:ext cx="1619239" cy="450698"/>
          </a:xfrm>
          <a:custGeom>
            <a:avLst/>
            <a:gdLst/>
            <a:ahLst/>
            <a:cxnLst/>
            <a:rect l="l" t="t" r="r" b="b"/>
            <a:pathLst>
              <a:path w="1648080" h="488562" fill="none" extrusionOk="0">
                <a:moveTo>
                  <a:pt x="1648080" y="0"/>
                </a:moveTo>
                <a:lnTo>
                  <a:pt x="0" y="0"/>
                </a:lnTo>
                <a:lnTo>
                  <a:pt x="0" y="488562"/>
                </a:lnTo>
              </a:path>
            </a:pathLst>
          </a:custGeom>
          <a:noFill/>
          <a:ln w="10000" cap="flat" cmpd="sng">
            <a:solidFill>
              <a:srgbClr val="191919"/>
            </a:solidFill>
            <a:prstDash val="solid"/>
            <a:miter lim="8000"/>
            <a:headEnd type="triangle" w="med" len="med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10228100" y="5093975"/>
            <a:ext cx="3107101" cy="1064232"/>
          </a:xfrm>
          <a:custGeom>
            <a:avLst/>
            <a:gdLst/>
            <a:ahLst/>
            <a:cxnLst/>
            <a:rect l="l" t="t" r="r" b="b"/>
            <a:pathLst>
              <a:path w="2987597" h="1020846" extrusionOk="0">
                <a:moveTo>
                  <a:pt x="110000" y="0"/>
                </a:moveTo>
                <a:lnTo>
                  <a:pt x="2877597" y="0"/>
                </a:lnTo>
                <a:cubicBezTo>
                  <a:pt x="2938317" y="0"/>
                  <a:pt x="2987597" y="49280"/>
                  <a:pt x="2987597" y="110000"/>
                </a:cubicBezTo>
                <a:lnTo>
                  <a:pt x="2987597" y="910846"/>
                </a:lnTo>
                <a:cubicBezTo>
                  <a:pt x="2987597" y="971566"/>
                  <a:pt x="2938317" y="1020846"/>
                  <a:pt x="2877597" y="1020846"/>
                </a:cubicBezTo>
                <a:lnTo>
                  <a:pt x="110000" y="1020846"/>
                </a:lnTo>
                <a:cubicBezTo>
                  <a:pt x="49280" y="1020846"/>
                  <a:pt x="0" y="971566"/>
                  <a:pt x="0" y="910846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w="2987597" h="1020846" fill="none" extrusionOk="0">
                <a:moveTo>
                  <a:pt x="110000" y="0"/>
                </a:moveTo>
                <a:lnTo>
                  <a:pt x="2877597" y="0"/>
                </a:lnTo>
                <a:cubicBezTo>
                  <a:pt x="2938317" y="0"/>
                  <a:pt x="2987597" y="49280"/>
                  <a:pt x="2987597" y="110000"/>
                </a:cubicBezTo>
                <a:lnTo>
                  <a:pt x="2987597" y="910846"/>
                </a:lnTo>
                <a:cubicBezTo>
                  <a:pt x="2987597" y="971566"/>
                  <a:pt x="2938317" y="1020846"/>
                  <a:pt x="2877597" y="1020846"/>
                </a:cubicBezTo>
                <a:lnTo>
                  <a:pt x="110000" y="1020846"/>
                </a:lnTo>
                <a:cubicBezTo>
                  <a:pt x="49280" y="1020846"/>
                  <a:pt x="0" y="971566"/>
                  <a:pt x="0" y="910846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noFill/>
          <a:ln w="9525" cap="flat" cmpd="sng">
            <a:solidFill>
              <a:srgbClr val="10184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10507278" y="3928972"/>
            <a:ext cx="2375198" cy="419200"/>
          </a:xfrm>
          <a:custGeom>
            <a:avLst/>
            <a:gdLst/>
            <a:ahLst/>
            <a:cxnLst/>
            <a:rect l="l" t="t" r="r" b="b"/>
            <a:pathLst>
              <a:path w="2646460" h="640000" extrusionOk="0">
                <a:moveTo>
                  <a:pt x="110000" y="0"/>
                </a:moveTo>
                <a:lnTo>
                  <a:pt x="2536460" y="0"/>
                </a:lnTo>
                <a:cubicBezTo>
                  <a:pt x="2597180" y="0"/>
                  <a:pt x="2646460" y="49280"/>
                  <a:pt x="2646460" y="110000"/>
                </a:cubicBezTo>
                <a:lnTo>
                  <a:pt x="2646460" y="530000"/>
                </a:lnTo>
                <a:cubicBezTo>
                  <a:pt x="2646460" y="590720"/>
                  <a:pt x="2597180" y="640000"/>
                  <a:pt x="2536460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w="2646460" h="640000" fill="none" extrusionOk="0">
                <a:moveTo>
                  <a:pt x="110000" y="0"/>
                </a:moveTo>
                <a:lnTo>
                  <a:pt x="2536460" y="0"/>
                </a:lnTo>
                <a:cubicBezTo>
                  <a:pt x="2597180" y="0"/>
                  <a:pt x="2646460" y="49280"/>
                  <a:pt x="2646460" y="110000"/>
                </a:cubicBezTo>
                <a:lnTo>
                  <a:pt x="2646460" y="530000"/>
                </a:lnTo>
                <a:cubicBezTo>
                  <a:pt x="2646460" y="590720"/>
                  <a:pt x="2597180" y="640000"/>
                  <a:pt x="2536460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solidFill>
            <a:srgbClr val="2543A5"/>
          </a:solidFill>
          <a:ln w="10000" cap="flat" cmpd="sng">
            <a:solidFill>
              <a:srgbClr val="1018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10533070" y="3949540"/>
            <a:ext cx="2324983" cy="378225"/>
          </a:xfrm>
          <a:custGeom>
            <a:avLst/>
            <a:gdLst/>
            <a:ahLst/>
            <a:cxnLst/>
            <a:rect l="l" t="t" r="r" b="b"/>
            <a:pathLst>
              <a:path w="2366395" h="410000" extrusionOk="0">
                <a:moveTo>
                  <a:pt x="0" y="0"/>
                </a:moveTo>
                <a:lnTo>
                  <a:pt x="2366395" y="0"/>
                </a:lnTo>
                <a:lnTo>
                  <a:pt x="2366395" y="410000"/>
                </a:lnTo>
                <a:lnTo>
                  <a:pt x="0" y="410000"/>
                </a:lnTo>
                <a:lnTo>
                  <a:pt x="0" y="0"/>
                </a:lnTo>
                <a:close/>
              </a:path>
              <a:path w="2366395" h="410000" fill="none" extrusionOk="0">
                <a:moveTo>
                  <a:pt x="0" y="0"/>
                </a:moveTo>
                <a:lnTo>
                  <a:pt x="2366395" y="0"/>
                </a:lnTo>
                <a:lnTo>
                  <a:pt x="2366395" y="410000"/>
                </a:lnTo>
                <a:lnTo>
                  <a:pt x="0" y="41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질의 관련 문서 검색</a:t>
            </a:r>
            <a:endParaRPr sz="20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8" name="Google Shape;258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59027" y="5343074"/>
            <a:ext cx="2164850" cy="73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703410" y="6815302"/>
            <a:ext cx="2030075" cy="56271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/>
          <p:nvPr/>
        </p:nvSpPr>
        <p:spPr>
          <a:xfrm>
            <a:off x="11735987" y="7969924"/>
            <a:ext cx="9825" cy="834006"/>
          </a:xfrm>
          <a:custGeom>
            <a:avLst/>
            <a:gdLst/>
            <a:ahLst/>
            <a:cxnLst/>
            <a:rect l="l" t="t" r="r" b="b"/>
            <a:pathLst>
              <a:path w="10000" h="1069239" fill="none" extrusionOk="0">
                <a:moveTo>
                  <a:pt x="0" y="0"/>
                </a:moveTo>
                <a:lnTo>
                  <a:pt x="0" y="1069239"/>
                </a:lnTo>
              </a:path>
            </a:pathLst>
          </a:custGeom>
          <a:noFill/>
          <a:ln w="10000" cap="flat" cmpd="sng">
            <a:solidFill>
              <a:srgbClr val="191919"/>
            </a:solidFill>
            <a:prstDash val="solid"/>
            <a:miter lim="8000"/>
            <a:headEnd type="triangle" w="med" len="med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26"/>
          <p:cNvPicPr preferRelativeResize="0"/>
          <p:nvPr/>
        </p:nvPicPr>
        <p:blipFill rotWithShape="1">
          <a:blip r:embed="rId11">
            <a:alphaModFix/>
          </a:blip>
          <a:srcRect t="20925" b="21108"/>
          <a:stretch/>
        </p:blipFill>
        <p:spPr>
          <a:xfrm>
            <a:off x="10540951" y="2333025"/>
            <a:ext cx="2166177" cy="1149381"/>
          </a:xfrm>
          <a:custGeom>
            <a:avLst/>
            <a:gdLst/>
            <a:ahLst/>
            <a:cxnLst/>
            <a:rect l="l" t="t" r="r" b="b"/>
            <a:pathLst>
              <a:path w="1887736" h="1086885" extrusionOk="0">
                <a:moveTo>
                  <a:pt x="1887736" y="227445"/>
                </a:moveTo>
                <a:lnTo>
                  <a:pt x="1887736" y="857445"/>
                </a:lnTo>
                <a:lnTo>
                  <a:pt x="0" y="857445"/>
                </a:lnTo>
                <a:lnTo>
                  <a:pt x="0" y="227445"/>
                </a:lnTo>
                <a:lnTo>
                  <a:pt x="1887736" y="22744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62" name="Google Shape;262;p26"/>
          <p:cNvSpPr/>
          <p:nvPr/>
        </p:nvSpPr>
        <p:spPr>
          <a:xfrm>
            <a:off x="10974438" y="2092475"/>
            <a:ext cx="1530000" cy="558600"/>
          </a:xfrm>
          <a:custGeom>
            <a:avLst/>
            <a:gdLst/>
            <a:ahLst/>
            <a:cxnLst/>
            <a:rect l="l" t="t" r="r" b="b"/>
            <a:pathLst>
              <a:path w="1200000" h="560000" extrusionOk="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  <a:path w="1200000" h="560000" fill="none" extrusionOk="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6"/>
          <p:cNvPicPr preferRelativeResize="0"/>
          <p:nvPr/>
        </p:nvPicPr>
        <p:blipFill rotWithShape="1">
          <a:blip r:embed="rId12">
            <a:alphaModFix/>
          </a:blip>
          <a:srcRect l="8052" t="32986" r="6006" b="31857"/>
          <a:stretch/>
        </p:blipFill>
        <p:spPr>
          <a:xfrm>
            <a:off x="9852051" y="1575199"/>
            <a:ext cx="1162729" cy="762896"/>
          </a:xfrm>
          <a:custGeom>
            <a:avLst/>
            <a:gdLst/>
            <a:ahLst/>
            <a:cxnLst/>
            <a:rect l="l" t="t" r="r" b="b"/>
            <a:pathLst>
              <a:path w="1183439" h="826987" extrusionOk="0">
                <a:moveTo>
                  <a:pt x="1112314" y="272783"/>
                </a:moveTo>
                <a:lnTo>
                  <a:pt x="1112314" y="563505"/>
                </a:lnTo>
                <a:lnTo>
                  <a:pt x="95286" y="563505"/>
                </a:lnTo>
                <a:lnTo>
                  <a:pt x="95286" y="272783"/>
                </a:lnTo>
                <a:lnTo>
                  <a:pt x="1112314" y="27278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64" name="Google Shape;264;p26"/>
          <p:cNvSpPr/>
          <p:nvPr/>
        </p:nvSpPr>
        <p:spPr>
          <a:xfrm>
            <a:off x="11236506" y="8962921"/>
            <a:ext cx="1542525" cy="664280"/>
          </a:xfrm>
          <a:custGeom>
            <a:avLst/>
            <a:gdLst/>
            <a:ahLst/>
            <a:cxnLst/>
            <a:rect l="l" t="t" r="r" b="b"/>
            <a:pathLst>
              <a:path w="1570000" h="720087" extrusionOk="0">
                <a:moveTo>
                  <a:pt x="0" y="0"/>
                </a:moveTo>
                <a:lnTo>
                  <a:pt x="1570000" y="0"/>
                </a:lnTo>
                <a:lnTo>
                  <a:pt x="1570000" y="720087"/>
                </a:lnTo>
                <a:lnTo>
                  <a:pt x="0" y="720087"/>
                </a:lnTo>
                <a:lnTo>
                  <a:pt x="0" y="0"/>
                </a:lnTo>
                <a:close/>
              </a:path>
              <a:path w="1570000" h="720087" fill="none" extrusionOk="0">
                <a:moveTo>
                  <a:pt x="0" y="0"/>
                </a:moveTo>
                <a:lnTo>
                  <a:pt x="1570000" y="0"/>
                </a:lnTo>
                <a:lnTo>
                  <a:pt x="1570000" y="720087"/>
                </a:lnTo>
                <a:lnTo>
                  <a:pt x="0" y="72008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91919"/>
                </a:solidFill>
                <a:latin typeface="Verdana"/>
                <a:ea typeface="Verdana"/>
                <a:cs typeface="Verdana"/>
                <a:sym typeface="Verdana"/>
              </a:rPr>
              <a:t>Open AI API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13466368" y="2749197"/>
            <a:ext cx="1283710" cy="9225"/>
          </a:xfrm>
          <a:custGeom>
            <a:avLst/>
            <a:gdLst/>
            <a:ahLst/>
            <a:cxnLst/>
            <a:rect l="l" t="t" r="r" b="b"/>
            <a:pathLst>
              <a:path w="1306575" h="10000" fill="none" extrusionOk="0">
                <a:moveTo>
                  <a:pt x="1306575" y="0"/>
                </a:moveTo>
                <a:lnTo>
                  <a:pt x="0" y="0"/>
                </a:lnTo>
              </a:path>
            </a:pathLst>
          </a:custGeom>
          <a:noFill/>
          <a:ln w="10000" cap="flat" cmpd="sng">
            <a:solidFill>
              <a:srgbClr val="191919"/>
            </a:solidFill>
            <a:prstDash val="solid"/>
            <a:miter lim="8000"/>
            <a:headEnd type="triangle" w="med" len="med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13461088" y="3267550"/>
            <a:ext cx="2029225" cy="684497"/>
          </a:xfrm>
          <a:custGeom>
            <a:avLst/>
            <a:gdLst/>
            <a:ahLst/>
            <a:cxnLst/>
            <a:rect l="l" t="t" r="r" b="b"/>
            <a:pathLst>
              <a:path w="1570000" h="605750" extrusionOk="0">
                <a:moveTo>
                  <a:pt x="0" y="0"/>
                </a:moveTo>
                <a:lnTo>
                  <a:pt x="1570000" y="0"/>
                </a:lnTo>
                <a:lnTo>
                  <a:pt x="1570000" y="605750"/>
                </a:lnTo>
                <a:lnTo>
                  <a:pt x="0" y="605750"/>
                </a:lnTo>
                <a:lnTo>
                  <a:pt x="0" y="0"/>
                </a:lnTo>
                <a:close/>
              </a:path>
              <a:path w="1570000" h="605750" fill="none" extrusionOk="0">
                <a:moveTo>
                  <a:pt x="0" y="0"/>
                </a:moveTo>
                <a:lnTo>
                  <a:pt x="1570000" y="0"/>
                </a:lnTo>
                <a:lnTo>
                  <a:pt x="1570000" y="605750"/>
                </a:lnTo>
                <a:lnTo>
                  <a:pt x="0" y="60575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91919"/>
                </a:solidFill>
                <a:latin typeface="Verdana"/>
                <a:ea typeface="Verdana"/>
                <a:cs typeface="Verdana"/>
                <a:sym typeface="Verdana"/>
              </a:rPr>
              <a:t>Vector Embedding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6"/>
          <p:cNvSpPr/>
          <p:nvPr/>
        </p:nvSpPr>
        <p:spPr>
          <a:xfrm>
            <a:off x="15199936" y="2738006"/>
            <a:ext cx="526438" cy="9225"/>
          </a:xfrm>
          <a:custGeom>
            <a:avLst/>
            <a:gdLst/>
            <a:ahLst/>
            <a:cxnLst/>
            <a:rect l="l" t="t" r="r" b="b"/>
            <a:pathLst>
              <a:path w="535815" h="10000" fill="none" extrusionOk="0">
                <a:moveTo>
                  <a:pt x="0" y="0"/>
                </a:moveTo>
                <a:lnTo>
                  <a:pt x="535815" y="0"/>
                </a:lnTo>
              </a:path>
            </a:pathLst>
          </a:custGeom>
          <a:noFill/>
          <a:ln w="10000" cap="flat" cmpd="sng">
            <a:solidFill>
              <a:srgbClr val="19191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2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726522" y="2244428"/>
            <a:ext cx="1283700" cy="120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3938052" y="5958800"/>
            <a:ext cx="812026" cy="76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6"/>
          <p:cNvSpPr/>
          <p:nvPr/>
        </p:nvSpPr>
        <p:spPr>
          <a:xfrm>
            <a:off x="14605474" y="5958799"/>
            <a:ext cx="2004840" cy="835554"/>
          </a:xfrm>
          <a:custGeom>
            <a:avLst/>
            <a:gdLst/>
            <a:ahLst/>
            <a:cxnLst/>
            <a:rect l="l" t="t" r="r" b="b"/>
            <a:pathLst>
              <a:path w="2040550" h="905750" extrusionOk="0">
                <a:moveTo>
                  <a:pt x="0" y="0"/>
                </a:moveTo>
                <a:lnTo>
                  <a:pt x="2040550" y="0"/>
                </a:lnTo>
                <a:lnTo>
                  <a:pt x="2040550" y="905750"/>
                </a:lnTo>
                <a:lnTo>
                  <a:pt x="0" y="905750"/>
                </a:lnTo>
                <a:lnTo>
                  <a:pt x="0" y="0"/>
                </a:lnTo>
                <a:close/>
              </a:path>
              <a:path w="2040550" h="905750" fill="none" extrusionOk="0">
                <a:moveTo>
                  <a:pt x="0" y="0"/>
                </a:moveTo>
                <a:lnTo>
                  <a:pt x="2040550" y="0"/>
                </a:lnTo>
                <a:lnTo>
                  <a:pt x="2040550" y="905750"/>
                </a:lnTo>
                <a:lnTo>
                  <a:pt x="0" y="90575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91919"/>
                </a:solidFill>
                <a:latin typeface="Verdana"/>
                <a:ea typeface="Verdana"/>
                <a:cs typeface="Verdana"/>
                <a:sym typeface="Verdana"/>
              </a:rPr>
              <a:t>Open AI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91919"/>
                </a:solidFill>
                <a:latin typeface="Verdana"/>
                <a:ea typeface="Verdana"/>
                <a:cs typeface="Verdana"/>
                <a:sym typeface="Verdana"/>
              </a:rPr>
              <a:t>Embedding API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2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4227813" y="4461175"/>
            <a:ext cx="2164850" cy="5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/>
          <p:cNvPicPr preferRelativeResize="0"/>
          <p:nvPr/>
        </p:nvPicPr>
        <p:blipFill rotWithShape="1">
          <a:blip r:embed="rId12">
            <a:alphaModFix/>
          </a:blip>
          <a:srcRect l="8052" t="32985" r="6006" b="31859"/>
          <a:stretch/>
        </p:blipFill>
        <p:spPr>
          <a:xfrm>
            <a:off x="10065664" y="4703910"/>
            <a:ext cx="1162730" cy="762896"/>
          </a:xfrm>
          <a:custGeom>
            <a:avLst/>
            <a:gdLst/>
            <a:ahLst/>
            <a:cxnLst/>
            <a:rect l="l" t="t" r="r" b="b"/>
            <a:pathLst>
              <a:path w="1183440" h="826987" extrusionOk="0">
                <a:moveTo>
                  <a:pt x="1112314" y="272782"/>
                </a:moveTo>
                <a:lnTo>
                  <a:pt x="1112314" y="563505"/>
                </a:lnTo>
                <a:lnTo>
                  <a:pt x="95286" y="563505"/>
                </a:lnTo>
                <a:lnTo>
                  <a:pt x="95286" y="272782"/>
                </a:lnTo>
                <a:lnTo>
                  <a:pt x="1112314" y="27278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3" name="Google Shape;273;p26"/>
          <p:cNvPicPr preferRelativeResize="0"/>
          <p:nvPr/>
        </p:nvPicPr>
        <p:blipFill rotWithShape="1">
          <a:blip r:embed="rId12">
            <a:alphaModFix/>
          </a:blip>
          <a:srcRect l="8052" t="32985" r="6006" b="31859"/>
          <a:stretch/>
        </p:blipFill>
        <p:spPr>
          <a:xfrm>
            <a:off x="4834333" y="5466417"/>
            <a:ext cx="1162730" cy="762896"/>
          </a:xfrm>
          <a:custGeom>
            <a:avLst/>
            <a:gdLst/>
            <a:ahLst/>
            <a:cxnLst/>
            <a:rect l="l" t="t" r="r" b="b"/>
            <a:pathLst>
              <a:path w="1183440" h="826987" extrusionOk="0">
                <a:moveTo>
                  <a:pt x="1112314" y="272782"/>
                </a:moveTo>
                <a:lnTo>
                  <a:pt x="1112314" y="563505"/>
                </a:lnTo>
                <a:lnTo>
                  <a:pt x="95286" y="563505"/>
                </a:lnTo>
                <a:lnTo>
                  <a:pt x="95286" y="272782"/>
                </a:lnTo>
                <a:lnTo>
                  <a:pt x="1112314" y="27278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 rotWithShape="1">
          <a:blip r:embed="rId12">
            <a:alphaModFix/>
          </a:blip>
          <a:srcRect l="8052" t="32985" r="6006" b="31859"/>
          <a:stretch/>
        </p:blipFill>
        <p:spPr>
          <a:xfrm>
            <a:off x="5225239" y="2142758"/>
            <a:ext cx="1162730" cy="762896"/>
          </a:xfrm>
          <a:custGeom>
            <a:avLst/>
            <a:gdLst/>
            <a:ahLst/>
            <a:cxnLst/>
            <a:rect l="l" t="t" r="r" b="b"/>
            <a:pathLst>
              <a:path w="1183440" h="826987" extrusionOk="0">
                <a:moveTo>
                  <a:pt x="1112314" y="272782"/>
                </a:moveTo>
                <a:lnTo>
                  <a:pt x="1112314" y="563505"/>
                </a:lnTo>
                <a:lnTo>
                  <a:pt x="95286" y="563505"/>
                </a:lnTo>
                <a:lnTo>
                  <a:pt x="95286" y="272782"/>
                </a:lnTo>
                <a:lnTo>
                  <a:pt x="1112314" y="27278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5" name="Google Shape;275;p26"/>
          <p:cNvPicPr preferRelativeResize="0"/>
          <p:nvPr/>
        </p:nvPicPr>
        <p:blipFill rotWithShape="1">
          <a:blip r:embed="rId12">
            <a:alphaModFix/>
          </a:blip>
          <a:srcRect l="8052" t="32985" r="6006" b="31859"/>
          <a:stretch/>
        </p:blipFill>
        <p:spPr>
          <a:xfrm>
            <a:off x="923250" y="6626693"/>
            <a:ext cx="1162730" cy="762896"/>
          </a:xfrm>
          <a:custGeom>
            <a:avLst/>
            <a:gdLst/>
            <a:ahLst/>
            <a:cxnLst/>
            <a:rect l="l" t="t" r="r" b="b"/>
            <a:pathLst>
              <a:path w="1183440" h="826987" extrusionOk="0">
                <a:moveTo>
                  <a:pt x="1112314" y="272782"/>
                </a:moveTo>
                <a:lnTo>
                  <a:pt x="1112314" y="563505"/>
                </a:lnTo>
                <a:lnTo>
                  <a:pt x="95286" y="563505"/>
                </a:lnTo>
                <a:lnTo>
                  <a:pt x="95286" y="272782"/>
                </a:lnTo>
                <a:lnTo>
                  <a:pt x="1112314" y="27278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76" name="Google Shape;276;p26"/>
          <p:cNvSpPr/>
          <p:nvPr/>
        </p:nvSpPr>
        <p:spPr>
          <a:xfrm>
            <a:off x="11713532" y="6315665"/>
            <a:ext cx="9825" cy="522992"/>
          </a:xfrm>
          <a:custGeom>
            <a:avLst/>
            <a:gdLst/>
            <a:ahLst/>
            <a:cxnLst/>
            <a:rect l="l" t="t" r="r" b="b"/>
            <a:pathLst>
              <a:path w="10000" h="566929" fill="none" extrusionOk="0">
                <a:moveTo>
                  <a:pt x="0" y="0"/>
                </a:moveTo>
                <a:lnTo>
                  <a:pt x="0" y="566929"/>
                </a:lnTo>
              </a:path>
            </a:pathLst>
          </a:custGeom>
          <a:noFill/>
          <a:ln w="10000" cap="flat" cmpd="sng">
            <a:solidFill>
              <a:srgbClr val="191919"/>
            </a:solidFill>
            <a:prstDash val="solid"/>
            <a:miter lim="8000"/>
            <a:headEnd type="triangle" w="med" len="med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6"/>
          <p:cNvSpPr/>
          <p:nvPr/>
        </p:nvSpPr>
        <p:spPr>
          <a:xfrm>
            <a:off x="2385802" y="6304942"/>
            <a:ext cx="2375198" cy="419200"/>
          </a:xfrm>
          <a:custGeom>
            <a:avLst/>
            <a:gdLst/>
            <a:ahLst/>
            <a:cxnLst/>
            <a:rect l="l" t="t" r="r" b="b"/>
            <a:pathLst>
              <a:path w="2646460" h="640000" extrusionOk="0">
                <a:moveTo>
                  <a:pt x="110000" y="0"/>
                </a:moveTo>
                <a:lnTo>
                  <a:pt x="2536460" y="0"/>
                </a:lnTo>
                <a:cubicBezTo>
                  <a:pt x="2597180" y="0"/>
                  <a:pt x="2646460" y="49280"/>
                  <a:pt x="2646460" y="110000"/>
                </a:cubicBezTo>
                <a:lnTo>
                  <a:pt x="2646460" y="530000"/>
                </a:lnTo>
                <a:cubicBezTo>
                  <a:pt x="2646460" y="590720"/>
                  <a:pt x="2597180" y="640000"/>
                  <a:pt x="2536460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w="2646460" h="640000" fill="none" extrusionOk="0">
                <a:moveTo>
                  <a:pt x="110000" y="0"/>
                </a:moveTo>
                <a:lnTo>
                  <a:pt x="2536460" y="0"/>
                </a:lnTo>
                <a:cubicBezTo>
                  <a:pt x="2597180" y="0"/>
                  <a:pt x="2646460" y="49280"/>
                  <a:pt x="2646460" y="110000"/>
                </a:cubicBezTo>
                <a:lnTo>
                  <a:pt x="2646460" y="530000"/>
                </a:lnTo>
                <a:cubicBezTo>
                  <a:pt x="2646460" y="590720"/>
                  <a:pt x="2597180" y="640000"/>
                  <a:pt x="2536460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solidFill>
            <a:srgbClr val="2543A5"/>
          </a:solidFill>
          <a:ln w="10000" cap="flat" cmpd="sng">
            <a:solidFill>
              <a:srgbClr val="1018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6"/>
          <p:cNvSpPr/>
          <p:nvPr/>
        </p:nvSpPr>
        <p:spPr>
          <a:xfrm>
            <a:off x="2558953" y="6325539"/>
            <a:ext cx="2030081" cy="378225"/>
          </a:xfrm>
          <a:custGeom>
            <a:avLst/>
            <a:gdLst/>
            <a:ahLst/>
            <a:cxnLst/>
            <a:rect l="l" t="t" r="r" b="b"/>
            <a:pathLst>
              <a:path w="2066240" h="410000" extrusionOk="0">
                <a:moveTo>
                  <a:pt x="0" y="0"/>
                </a:moveTo>
                <a:lnTo>
                  <a:pt x="2066240" y="0"/>
                </a:lnTo>
                <a:lnTo>
                  <a:pt x="2066240" y="410000"/>
                </a:lnTo>
                <a:lnTo>
                  <a:pt x="0" y="410000"/>
                </a:lnTo>
                <a:lnTo>
                  <a:pt x="0" y="0"/>
                </a:lnTo>
                <a:close/>
              </a:path>
              <a:path w="2066240" h="410000" fill="none" extrusionOk="0">
                <a:moveTo>
                  <a:pt x="0" y="0"/>
                </a:moveTo>
                <a:lnTo>
                  <a:pt x="2066240" y="0"/>
                </a:lnTo>
                <a:lnTo>
                  <a:pt x="2066240" y="410000"/>
                </a:lnTo>
                <a:lnTo>
                  <a:pt x="0" y="41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유저 호출 발생</a:t>
            </a:r>
            <a:endParaRPr sz="20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9" name="Google Shape;279;p26"/>
          <p:cNvSpPr/>
          <p:nvPr/>
        </p:nvSpPr>
        <p:spPr>
          <a:xfrm>
            <a:off x="7659069" y="5103716"/>
            <a:ext cx="2375198" cy="419200"/>
          </a:xfrm>
          <a:custGeom>
            <a:avLst/>
            <a:gdLst/>
            <a:ahLst/>
            <a:cxnLst/>
            <a:rect l="l" t="t" r="r" b="b"/>
            <a:pathLst>
              <a:path w="2646460" h="640000" extrusionOk="0">
                <a:moveTo>
                  <a:pt x="110000" y="0"/>
                </a:moveTo>
                <a:lnTo>
                  <a:pt x="2536460" y="0"/>
                </a:lnTo>
                <a:cubicBezTo>
                  <a:pt x="2597180" y="0"/>
                  <a:pt x="2646460" y="49280"/>
                  <a:pt x="2646460" y="110000"/>
                </a:cubicBezTo>
                <a:lnTo>
                  <a:pt x="2646460" y="530000"/>
                </a:lnTo>
                <a:cubicBezTo>
                  <a:pt x="2646460" y="590720"/>
                  <a:pt x="2597180" y="640000"/>
                  <a:pt x="2536460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w="2646460" h="640000" fill="none" extrusionOk="0">
                <a:moveTo>
                  <a:pt x="110000" y="0"/>
                </a:moveTo>
                <a:lnTo>
                  <a:pt x="2536460" y="0"/>
                </a:lnTo>
                <a:cubicBezTo>
                  <a:pt x="2597180" y="0"/>
                  <a:pt x="2646460" y="49280"/>
                  <a:pt x="2646460" y="110000"/>
                </a:cubicBezTo>
                <a:lnTo>
                  <a:pt x="2646460" y="530000"/>
                </a:lnTo>
                <a:cubicBezTo>
                  <a:pt x="2646460" y="590720"/>
                  <a:pt x="2597180" y="640000"/>
                  <a:pt x="2536460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solidFill>
            <a:srgbClr val="2543A5"/>
          </a:solidFill>
          <a:ln w="10000" cap="flat" cmpd="sng">
            <a:solidFill>
              <a:srgbClr val="1018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6"/>
          <p:cNvSpPr/>
          <p:nvPr/>
        </p:nvSpPr>
        <p:spPr>
          <a:xfrm>
            <a:off x="7552276" y="5124284"/>
            <a:ext cx="2590318" cy="378225"/>
          </a:xfrm>
          <a:custGeom>
            <a:avLst/>
            <a:gdLst/>
            <a:ahLst/>
            <a:cxnLst/>
            <a:rect l="l" t="t" r="r" b="b"/>
            <a:pathLst>
              <a:path w="2636456" h="410000" extrusionOk="0">
                <a:moveTo>
                  <a:pt x="0" y="0"/>
                </a:moveTo>
                <a:lnTo>
                  <a:pt x="2636456" y="0"/>
                </a:lnTo>
                <a:lnTo>
                  <a:pt x="2636456" y="410000"/>
                </a:lnTo>
                <a:lnTo>
                  <a:pt x="0" y="410000"/>
                </a:lnTo>
                <a:lnTo>
                  <a:pt x="0" y="0"/>
                </a:lnTo>
                <a:close/>
              </a:path>
              <a:path w="2636456" h="410000" fill="none" extrusionOk="0">
                <a:moveTo>
                  <a:pt x="0" y="0"/>
                </a:moveTo>
                <a:lnTo>
                  <a:pt x="2636456" y="0"/>
                </a:lnTo>
                <a:lnTo>
                  <a:pt x="2636456" y="410000"/>
                </a:lnTo>
                <a:lnTo>
                  <a:pt x="0" y="41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LLM 관련 호출 발생</a:t>
            </a:r>
            <a:endParaRPr sz="20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1" name="Google Shape;281;p26"/>
          <p:cNvSpPr/>
          <p:nvPr/>
        </p:nvSpPr>
        <p:spPr>
          <a:xfrm>
            <a:off x="3267175" y="7181040"/>
            <a:ext cx="612748" cy="684239"/>
          </a:xfrm>
          <a:custGeom>
            <a:avLst/>
            <a:gdLst/>
            <a:ahLst/>
            <a:cxnLst/>
            <a:rect l="l" t="t" r="r" b="b"/>
            <a:pathLst>
              <a:path w="623662" h="741723" fill="none" extrusionOk="0">
                <a:moveTo>
                  <a:pt x="0" y="741723"/>
                </a:moveTo>
                <a:lnTo>
                  <a:pt x="623662" y="741723"/>
                </a:lnTo>
                <a:lnTo>
                  <a:pt x="623662" y="0"/>
                </a:lnTo>
              </a:path>
            </a:pathLst>
          </a:custGeom>
          <a:noFill/>
          <a:ln w="10000" cap="flat" cmpd="sng">
            <a:solidFill>
              <a:srgbClr val="191919"/>
            </a:solidFill>
            <a:prstDash val="solid"/>
            <a:miter lim="8000"/>
            <a:headEnd type="triangle" w="med" len="med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6"/>
          <p:cNvSpPr/>
          <p:nvPr/>
        </p:nvSpPr>
        <p:spPr>
          <a:xfrm>
            <a:off x="3880112" y="6835180"/>
            <a:ext cx="815909" cy="345949"/>
          </a:xfrm>
          <a:custGeom>
            <a:avLst/>
            <a:gdLst/>
            <a:ahLst/>
            <a:cxnLst/>
            <a:rect l="l" t="t" r="r" b="b"/>
            <a:pathLst>
              <a:path w="830442" h="375012" fill="none" extrusionOk="0">
                <a:moveTo>
                  <a:pt x="830442" y="0"/>
                </a:moveTo>
                <a:lnTo>
                  <a:pt x="0" y="0"/>
                </a:lnTo>
                <a:lnTo>
                  <a:pt x="0" y="375012"/>
                </a:lnTo>
              </a:path>
            </a:pathLst>
          </a:custGeom>
          <a:noFill/>
          <a:ln w="10000" cap="flat" cmpd="sng">
            <a:solidFill>
              <a:srgbClr val="191919"/>
            </a:solidFill>
            <a:prstDash val="solid"/>
            <a:miter lim="8000"/>
            <a:headEnd type="triangle" w="med" len="med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26"/>
          <p:cNvPicPr preferRelativeResize="0"/>
          <p:nvPr/>
        </p:nvPicPr>
        <p:blipFill rotWithShape="1">
          <a:blip r:embed="rId16">
            <a:alphaModFix/>
          </a:blip>
          <a:srcRect t="17969" b="23113"/>
          <a:stretch/>
        </p:blipFill>
        <p:spPr>
          <a:xfrm>
            <a:off x="3534478" y="6837902"/>
            <a:ext cx="935858" cy="922663"/>
          </a:xfrm>
          <a:custGeom>
            <a:avLst/>
            <a:gdLst/>
            <a:ahLst/>
            <a:cxnLst/>
            <a:rect l="l" t="t" r="r" b="b"/>
            <a:pathLst>
              <a:path w="789754" h="1000177" extrusionOk="0">
                <a:moveTo>
                  <a:pt x="789754" y="179753"/>
                </a:moveTo>
                <a:lnTo>
                  <a:pt x="789754" y="769039"/>
                </a:lnTo>
                <a:lnTo>
                  <a:pt x="0" y="769039"/>
                </a:lnTo>
                <a:lnTo>
                  <a:pt x="0" y="179753"/>
                </a:lnTo>
                <a:lnTo>
                  <a:pt x="789754" y="17975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17">
            <a:alphaModFix/>
          </a:blip>
          <a:srcRect l="384" t="3926" r="386" b="15108"/>
          <a:stretch/>
        </p:blipFill>
        <p:spPr>
          <a:xfrm>
            <a:off x="13748839" y="2010245"/>
            <a:ext cx="1453698" cy="1469917"/>
          </a:xfrm>
          <a:custGeom>
            <a:avLst/>
            <a:gdLst/>
            <a:ahLst/>
            <a:cxnLst/>
            <a:rect l="l" t="t" r="r" b="b"/>
            <a:pathLst>
              <a:path w="1479591" h="1593406" extrusionOk="0">
                <a:moveTo>
                  <a:pt x="1473900" y="62598"/>
                </a:moveTo>
                <a:lnTo>
                  <a:pt x="1473900" y="1352692"/>
                </a:lnTo>
                <a:lnTo>
                  <a:pt x="5691" y="1352692"/>
                </a:lnTo>
                <a:lnTo>
                  <a:pt x="5691" y="62598"/>
                </a:lnTo>
                <a:lnTo>
                  <a:pt x="1473900" y="6259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85" name="Google Shape;285;p26"/>
          <p:cNvSpPr/>
          <p:nvPr/>
        </p:nvSpPr>
        <p:spPr>
          <a:xfrm>
            <a:off x="11128932" y="5156057"/>
            <a:ext cx="1179000" cy="516600"/>
          </a:xfrm>
          <a:custGeom>
            <a:avLst/>
            <a:gdLst/>
            <a:ahLst/>
            <a:cxnLst/>
            <a:rect l="l" t="t" r="r" b="b"/>
            <a:pathLst>
              <a:path w="1200000" h="560000" extrusionOk="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  <a:path w="1200000" h="560000" fill="none" extrusionOk="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6"/>
          <p:cNvSpPr/>
          <p:nvPr/>
        </p:nvSpPr>
        <p:spPr>
          <a:xfrm>
            <a:off x="5440687" y="5849502"/>
            <a:ext cx="1734000" cy="516600"/>
          </a:xfrm>
          <a:custGeom>
            <a:avLst/>
            <a:gdLst/>
            <a:ahLst/>
            <a:cxnLst/>
            <a:rect l="l" t="t" r="r" b="b"/>
            <a:pathLst>
              <a:path w="1200000" h="560000" extrusionOk="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  <a:path w="1200000" h="560000" fill="none" extrusionOk="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6"/>
          <p:cNvSpPr/>
          <p:nvPr/>
        </p:nvSpPr>
        <p:spPr>
          <a:xfrm>
            <a:off x="1310325" y="7155525"/>
            <a:ext cx="1665000" cy="516600"/>
          </a:xfrm>
          <a:custGeom>
            <a:avLst/>
            <a:gdLst/>
            <a:ahLst/>
            <a:cxnLst/>
            <a:rect l="l" t="t" r="r" b="b"/>
            <a:pathLst>
              <a:path w="1200000" h="560000" extrusionOk="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  <a:path w="1200000" h="560000" fill="none" extrusionOk="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2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658588" y="7507063"/>
            <a:ext cx="2164850" cy="5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07277" y="8914063"/>
            <a:ext cx="812026" cy="76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3"/>
          <p:cNvSpPr txBox="1"/>
          <p:nvPr/>
        </p:nvSpPr>
        <p:spPr>
          <a:xfrm>
            <a:off x="17449800" y="9626600"/>
            <a:ext cx="469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61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3"/>
          <p:cNvSpPr txBox="1"/>
          <p:nvPr/>
        </p:nvSpPr>
        <p:spPr>
          <a:xfrm>
            <a:off x="3277718" y="4349700"/>
            <a:ext cx="11732563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en-US" sz="7200" b="1" i="0" u="none" strike="noStrike" cap="none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-US" sz="72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r>
              <a:rPr lang="en-US" sz="72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72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처리</a:t>
            </a:r>
            <a:endParaRPr sz="72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9"/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수집 및 전처리</a:t>
            </a:r>
            <a:endParaRPr sz="40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7" name="Google Shape;407;p39"/>
          <p:cNvSpPr txBox="1"/>
          <p:nvPr/>
        </p:nvSpPr>
        <p:spPr>
          <a:xfrm>
            <a:off x="1089150" y="2305500"/>
            <a:ext cx="9360900" cy="31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음식 데이터 수집 (식품의약품안전처)</a:t>
            </a:r>
            <a:endParaRPr sz="4000" b="1" i="0" u="none" strike="noStrike" cap="non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네이버 백과사전 이미지 크롤링</a:t>
            </a:r>
            <a:endParaRPr sz="4000" b="1" i="0" u="none" strike="noStrike" cap="non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알러지 데이터 문서 수집</a:t>
            </a:r>
            <a:endParaRPr sz="4000" b="1" i="0" u="none" strike="noStrike" cap="non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8" name="Google Shape;40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9150" y="5628372"/>
            <a:ext cx="9420653" cy="38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9"/>
          <p:cNvPicPr preferRelativeResize="0"/>
          <p:nvPr/>
        </p:nvPicPr>
        <p:blipFill rotWithShape="1">
          <a:blip r:embed="rId5">
            <a:alphaModFix/>
          </a:blip>
          <a:srcRect b="12395"/>
          <a:stretch/>
        </p:blipFill>
        <p:spPr>
          <a:xfrm>
            <a:off x="14479150" y="5628375"/>
            <a:ext cx="2898100" cy="385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9"/>
          <p:cNvPicPr preferRelativeResize="0"/>
          <p:nvPr/>
        </p:nvPicPr>
        <p:blipFill rotWithShape="1">
          <a:blip r:embed="rId6">
            <a:alphaModFix/>
          </a:blip>
          <a:srcRect b="30810"/>
          <a:stretch/>
        </p:blipFill>
        <p:spPr>
          <a:xfrm>
            <a:off x="10876950" y="1731900"/>
            <a:ext cx="6500298" cy="35431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39"/>
          <p:cNvGrpSpPr/>
          <p:nvPr/>
        </p:nvGrpSpPr>
        <p:grpSpPr>
          <a:xfrm>
            <a:off x="10876938" y="5628353"/>
            <a:ext cx="3387475" cy="3854997"/>
            <a:chOff x="10876938" y="5628353"/>
            <a:chExt cx="3387475" cy="3854997"/>
          </a:xfrm>
        </p:grpSpPr>
        <p:pic>
          <p:nvPicPr>
            <p:cNvPr id="412" name="Google Shape;412;p39"/>
            <p:cNvPicPr preferRelativeResize="0"/>
            <p:nvPr/>
          </p:nvPicPr>
          <p:blipFill rotWithShape="1">
            <a:blip r:embed="rId7">
              <a:alphaModFix/>
            </a:blip>
            <a:srcRect b="24822"/>
            <a:stretch/>
          </p:blipFill>
          <p:spPr>
            <a:xfrm>
              <a:off x="10876938" y="5628353"/>
              <a:ext cx="3387475" cy="3540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39"/>
            <p:cNvPicPr preferRelativeResize="0"/>
            <p:nvPr/>
          </p:nvPicPr>
          <p:blipFill rotWithShape="1">
            <a:blip r:embed="rId7">
              <a:alphaModFix/>
            </a:blip>
            <a:srcRect t="83544"/>
            <a:stretch/>
          </p:blipFill>
          <p:spPr>
            <a:xfrm>
              <a:off x="10876938" y="8708325"/>
              <a:ext cx="3387475" cy="775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4" name="Google Shape;414;p39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2.</a:t>
            </a:r>
            <a:r>
              <a:rPr lang="en-US" sz="1800" b="1" i="0" u="none" strike="noStrike" cap="none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처리</a:t>
            </a:r>
            <a:endParaRPr sz="18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4"/>
          <p:cNvSpPr txBox="1"/>
          <p:nvPr/>
        </p:nvSpPr>
        <p:spPr>
          <a:xfrm>
            <a:off x="13296902" y="44037"/>
            <a:ext cx="4472500" cy="50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en-US" sz="1800" b="1" i="0" u="none" strike="noStrike" cap="none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처리</a:t>
            </a:r>
            <a:endParaRPr sz="18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1" name="Google Shape;421;p34"/>
          <p:cNvSpPr txBox="1"/>
          <p:nvPr/>
        </p:nvSpPr>
        <p:spPr>
          <a:xfrm>
            <a:off x="518600" y="234537"/>
            <a:ext cx="552025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DB 테이블 구조</a:t>
            </a:r>
            <a:endParaRPr sz="40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4613" y="1446662"/>
            <a:ext cx="16638781" cy="8701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5"/>
          <p:cNvSpPr txBox="1"/>
          <p:nvPr/>
        </p:nvSpPr>
        <p:spPr>
          <a:xfrm>
            <a:off x="518600" y="234537"/>
            <a:ext cx="552025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DB 테이블 구조</a:t>
            </a:r>
            <a:endParaRPr sz="40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9" name="Google Shape;429;p35"/>
          <p:cNvSpPr txBox="1"/>
          <p:nvPr/>
        </p:nvSpPr>
        <p:spPr>
          <a:xfrm>
            <a:off x="17449800" y="9626600"/>
            <a:ext cx="469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61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4613" y="1446662"/>
            <a:ext cx="16638781" cy="8701238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5"/>
          <p:cNvSpPr/>
          <p:nvPr/>
        </p:nvSpPr>
        <p:spPr>
          <a:xfrm>
            <a:off x="543600" y="3622300"/>
            <a:ext cx="7752000" cy="6096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2" name="Google Shape;432;p35"/>
          <p:cNvSpPr/>
          <p:nvPr/>
        </p:nvSpPr>
        <p:spPr>
          <a:xfrm>
            <a:off x="8502750" y="1280950"/>
            <a:ext cx="3097200" cy="4194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3" name="Google Shape;433;p35"/>
          <p:cNvSpPr txBox="1"/>
          <p:nvPr/>
        </p:nvSpPr>
        <p:spPr>
          <a:xfrm>
            <a:off x="11338425" y="4371575"/>
            <a:ext cx="6213000" cy="877200"/>
          </a:xfrm>
          <a:prstGeom prst="rect">
            <a:avLst/>
          </a:prstGeom>
          <a:solidFill>
            <a:srgbClr val="F4CCCC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anum Gothic"/>
              <a:buAutoNum type="arabicPeriod"/>
            </a:pPr>
            <a:r>
              <a:rPr lang="en-US" sz="45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정보 관련 </a:t>
            </a:r>
            <a:endParaRPr sz="45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4" name="Google Shape;434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02750" y="5475861"/>
            <a:ext cx="9048676" cy="449988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5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en-US" sz="1800" b="1" i="0" u="none" strike="noStrike" cap="none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처리</a:t>
            </a:r>
            <a:endParaRPr sz="18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6"/>
          <p:cNvSpPr txBox="1"/>
          <p:nvPr/>
        </p:nvSpPr>
        <p:spPr>
          <a:xfrm>
            <a:off x="518600" y="234537"/>
            <a:ext cx="552025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DB 테이블 구조</a:t>
            </a:r>
            <a:endParaRPr sz="40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2" name="Google Shape;442;p36"/>
          <p:cNvSpPr txBox="1"/>
          <p:nvPr/>
        </p:nvSpPr>
        <p:spPr>
          <a:xfrm>
            <a:off x="17449800" y="9626600"/>
            <a:ext cx="469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61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4613" y="1446662"/>
            <a:ext cx="16638781" cy="870123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6"/>
          <p:cNvSpPr/>
          <p:nvPr/>
        </p:nvSpPr>
        <p:spPr>
          <a:xfrm>
            <a:off x="11338425" y="1446650"/>
            <a:ext cx="6264900" cy="8701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5" name="Google Shape;445;p36"/>
          <p:cNvSpPr txBox="1"/>
          <p:nvPr/>
        </p:nvSpPr>
        <p:spPr>
          <a:xfrm>
            <a:off x="1022525" y="2789825"/>
            <a:ext cx="6368100" cy="877200"/>
          </a:xfrm>
          <a:prstGeom prst="rect">
            <a:avLst/>
          </a:prstGeom>
          <a:solidFill>
            <a:srgbClr val="F4CCCC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2. 식단 &amp; 음식 관련</a:t>
            </a:r>
            <a:endParaRPr sz="45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46" name="Google Shape;446;p36"/>
          <p:cNvPicPr preferRelativeResize="0"/>
          <p:nvPr/>
        </p:nvPicPr>
        <p:blipFill rotWithShape="1">
          <a:blip r:embed="rId5">
            <a:alphaModFix/>
          </a:blip>
          <a:srcRect t="1853" b="1583"/>
          <a:stretch/>
        </p:blipFill>
        <p:spPr>
          <a:xfrm>
            <a:off x="1022525" y="4074975"/>
            <a:ext cx="9400749" cy="51733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7" name="Google Shape;447;p36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en-US" sz="1800" b="1" i="0" u="none" strike="noStrike" cap="none" dirty="0" smtClean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r>
              <a:rPr lang="en-US" sz="1800" b="1" i="0" u="none" strike="noStrike" cap="none" dirty="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800" b="1" i="0" u="none" strike="noStrike" cap="none" dirty="0" err="1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처리</a:t>
            </a:r>
            <a:endParaRPr sz="18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576</Words>
  <PresentationFormat>사용자 지정</PresentationFormat>
  <Paragraphs>162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굴림</vt:lpstr>
      <vt:lpstr>Arial</vt:lpstr>
      <vt:lpstr>Nanum Gothic</vt:lpstr>
      <vt:lpstr>Calibri</vt:lpstr>
      <vt:lpstr>Verdana</vt:lpstr>
      <vt:lpstr>Helvetica Neue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Playdata</dc:creator>
  <cp:lastModifiedBy>godsjh6304@gmail.com</cp:lastModifiedBy>
  <cp:revision>45</cp:revision>
  <dcterms:created xsi:type="dcterms:W3CDTF">2006-08-16T00:00:00Z</dcterms:created>
  <dcterms:modified xsi:type="dcterms:W3CDTF">2025-05-13T13:13:03Z</dcterms:modified>
</cp:coreProperties>
</file>